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9" r:id="rId4"/>
    <p:sldId id="266" r:id="rId5"/>
    <p:sldId id="257" r:id="rId6"/>
    <p:sldId id="265" r:id="rId7"/>
    <p:sldId id="264" r:id="rId8"/>
    <p:sldId id="284" r:id="rId9"/>
    <p:sldId id="261" r:id="rId10"/>
    <p:sldId id="281" r:id="rId11"/>
    <p:sldId id="260" r:id="rId12"/>
    <p:sldId id="282" r:id="rId13"/>
    <p:sldId id="270" r:id="rId14"/>
    <p:sldId id="280" r:id="rId15"/>
    <p:sldId id="271" r:id="rId16"/>
    <p:sldId id="272" r:id="rId17"/>
    <p:sldId id="283" r:id="rId18"/>
    <p:sldId id="273" r:id="rId19"/>
    <p:sldId id="279" r:id="rId20"/>
    <p:sldId id="274" r:id="rId21"/>
    <p:sldId id="276" r:id="rId22"/>
    <p:sldId id="278" r:id="rId23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78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90A9-B398-43BD-B040-DA5E9B9BAD9C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2AEE-B513-4801-BF54-EFBA9C8C3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6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90A9-B398-43BD-B040-DA5E9B9BAD9C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2AEE-B513-4801-BF54-EFBA9C8C3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89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90A9-B398-43BD-B040-DA5E9B9BAD9C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2AEE-B513-4801-BF54-EFBA9C8C3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5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90A9-B398-43BD-B040-DA5E9B9BAD9C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2AEE-B513-4801-BF54-EFBA9C8C3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3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90A9-B398-43BD-B040-DA5E9B9BAD9C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2AEE-B513-4801-BF54-EFBA9C8C3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0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90A9-B398-43BD-B040-DA5E9B9BAD9C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2AEE-B513-4801-BF54-EFBA9C8C3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4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90A9-B398-43BD-B040-DA5E9B9BAD9C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2AEE-B513-4801-BF54-EFBA9C8C3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9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90A9-B398-43BD-B040-DA5E9B9BAD9C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2AEE-B513-4801-BF54-EFBA9C8C3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0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90A9-B398-43BD-B040-DA5E9B9BAD9C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2AEE-B513-4801-BF54-EFBA9C8C3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4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90A9-B398-43BD-B040-DA5E9B9BAD9C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2AEE-B513-4801-BF54-EFBA9C8C3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2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90A9-B398-43BD-B040-DA5E9B9BAD9C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2AEE-B513-4801-BF54-EFBA9C8C3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03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190A9-B398-43BD-B040-DA5E9B9BAD9C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D2AEE-B513-4801-BF54-EFBA9C8C3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82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60" y="2716681"/>
            <a:ext cx="2566068" cy="2967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99792" y="5345563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663300"/>
                </a:solidFill>
                <a:latin typeface="Book Antiqua" pitchFamily="18" charset="0"/>
              </a:rPr>
              <a:t>НОВОСИБИРСК </a:t>
            </a:r>
            <a:r>
              <a:rPr lang="ru-RU" sz="1600" dirty="0">
                <a:solidFill>
                  <a:srgbClr val="663300"/>
                </a:solidFill>
                <a:latin typeface="Book Antiqua" pitchFamily="18" charset="0"/>
              </a:rPr>
              <a:t>– </a:t>
            </a:r>
            <a:r>
              <a:rPr lang="ru-RU" sz="1600" dirty="0" smtClean="0">
                <a:solidFill>
                  <a:srgbClr val="663300"/>
                </a:solidFill>
                <a:latin typeface="Book Antiqua" pitchFamily="18" charset="0"/>
              </a:rPr>
              <a:t>2023</a:t>
            </a:r>
            <a:endParaRPr lang="ru-RU" sz="1600" dirty="0">
              <a:solidFill>
                <a:srgbClr val="663300"/>
              </a:solidFill>
              <a:latin typeface="Book Antiqu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5242963"/>
            <a:ext cx="1178212" cy="3312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56" y="1271188"/>
            <a:ext cx="53467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82" y="312172"/>
            <a:ext cx="4749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79" y="-489223"/>
            <a:ext cx="22796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9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65212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700" dirty="0">
                <a:solidFill>
                  <a:srgbClr val="663300"/>
                </a:solidFill>
              </a:rPr>
              <a:t>В 1820 году Александр Сергеевич Пушкин был отправлен в </a:t>
            </a:r>
            <a:r>
              <a:rPr lang="ru-RU" sz="2700" dirty="0" smtClean="0">
                <a:solidFill>
                  <a:srgbClr val="663300"/>
                </a:solidFill>
              </a:rPr>
              <a:t>ссылку </a:t>
            </a:r>
            <a:r>
              <a:rPr lang="ru-RU" sz="2700" dirty="0">
                <a:solidFill>
                  <a:srgbClr val="663300"/>
                </a:solidFill>
              </a:rPr>
              <a:t>за написание едких эпиграмм на власть, которые сам Александр I назвал «возмутительными стихами». </a:t>
            </a:r>
            <a:endParaRPr lang="ru-RU" sz="2700" dirty="0" smtClean="0">
              <a:solidFill>
                <a:srgbClr val="663300"/>
              </a:solidFill>
            </a:endParaRPr>
          </a:p>
          <a:p>
            <a:pPr indent="360363" algn="just"/>
            <a:r>
              <a:rPr lang="ru-RU" sz="2700" dirty="0" smtClean="0">
                <a:solidFill>
                  <a:srgbClr val="663300"/>
                </a:solidFill>
              </a:rPr>
              <a:t>Н.М</a:t>
            </a:r>
            <a:r>
              <a:rPr lang="ru-RU" sz="2700" dirty="0">
                <a:solidFill>
                  <a:srgbClr val="663300"/>
                </a:solidFill>
              </a:rPr>
              <a:t>. </a:t>
            </a:r>
            <a:r>
              <a:rPr lang="ru-RU" sz="2700" dirty="0" smtClean="0">
                <a:solidFill>
                  <a:srgbClr val="663300"/>
                </a:solidFill>
              </a:rPr>
              <a:t>Карамзин, В.А</a:t>
            </a:r>
            <a:r>
              <a:rPr lang="ru-RU" sz="2700" dirty="0">
                <a:solidFill>
                  <a:srgbClr val="663300"/>
                </a:solidFill>
              </a:rPr>
              <a:t>. </a:t>
            </a:r>
            <a:r>
              <a:rPr lang="ru-RU" sz="2700" dirty="0" smtClean="0">
                <a:solidFill>
                  <a:srgbClr val="663300"/>
                </a:solidFill>
              </a:rPr>
              <a:t>Жуковский </a:t>
            </a:r>
            <a:r>
              <a:rPr lang="ru-RU" sz="2700" dirty="0">
                <a:solidFill>
                  <a:srgbClr val="663300"/>
                </a:solidFill>
              </a:rPr>
              <a:t>и </a:t>
            </a:r>
            <a:r>
              <a:rPr lang="ru-RU" sz="2700" dirty="0" smtClean="0">
                <a:solidFill>
                  <a:srgbClr val="663300"/>
                </a:solidFill>
              </a:rPr>
              <a:t>П.Я</a:t>
            </a:r>
            <a:r>
              <a:rPr lang="ru-RU" sz="2700" dirty="0">
                <a:solidFill>
                  <a:srgbClr val="663300"/>
                </a:solidFill>
              </a:rPr>
              <a:t>. </a:t>
            </a:r>
            <a:r>
              <a:rPr lang="ru-RU" sz="2700" dirty="0" smtClean="0">
                <a:solidFill>
                  <a:srgbClr val="663300"/>
                </a:solidFill>
              </a:rPr>
              <a:t>Чаадаев стараются помочь писателю, и Пушкин </a:t>
            </a:r>
            <a:r>
              <a:rPr lang="ru-RU" sz="2700" dirty="0">
                <a:solidFill>
                  <a:srgbClr val="663300"/>
                </a:solidFill>
              </a:rPr>
              <a:t>получает от царя </a:t>
            </a:r>
            <a:r>
              <a:rPr lang="ru-RU" sz="2700" dirty="0" smtClean="0">
                <a:solidFill>
                  <a:srgbClr val="663300"/>
                </a:solidFill>
              </a:rPr>
              <a:t>снисхождение: вместо </a:t>
            </a:r>
            <a:r>
              <a:rPr lang="ru-RU" sz="2700" dirty="0">
                <a:solidFill>
                  <a:srgbClr val="663300"/>
                </a:solidFill>
              </a:rPr>
              <a:t>ссылки в Сибирь </a:t>
            </a:r>
            <a:r>
              <a:rPr lang="ru-RU" sz="2700" dirty="0" smtClean="0">
                <a:solidFill>
                  <a:srgbClr val="663300"/>
                </a:solidFill>
              </a:rPr>
              <a:t>он уезжает </a:t>
            </a:r>
            <a:r>
              <a:rPr lang="ru-RU" sz="2700" dirty="0">
                <a:solidFill>
                  <a:srgbClr val="663300"/>
                </a:solidFill>
              </a:rPr>
              <a:t>в южные </a:t>
            </a:r>
            <a:r>
              <a:rPr lang="ru-RU" sz="2700" dirty="0" smtClean="0">
                <a:solidFill>
                  <a:srgbClr val="663300"/>
                </a:solidFill>
              </a:rPr>
              <a:t>губернии.</a:t>
            </a:r>
          </a:p>
          <a:p>
            <a:pPr indent="360363" algn="just"/>
            <a:r>
              <a:rPr lang="ru-RU" sz="2700" b="1" dirty="0">
                <a:solidFill>
                  <a:srgbClr val="663300"/>
                </a:solidFill>
              </a:rPr>
              <a:t>Это время принято называть романтическим периодом творчества А. С. Пушкина.</a:t>
            </a:r>
          </a:p>
        </p:txBody>
      </p:sp>
    </p:spTree>
    <p:extLst>
      <p:ext uri="{BB962C8B-B14F-4D97-AF65-F5344CB8AC3E}">
        <p14:creationId xmlns:p14="http://schemas.microsoft.com/office/powerpoint/2010/main" val="40800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93204"/>
            <a:ext cx="80010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3200" dirty="0">
                <a:solidFill>
                  <a:srgbClr val="663300"/>
                </a:solidFill>
              </a:rPr>
              <a:t>В 1821 году Пушкин пишет </a:t>
            </a:r>
            <a:r>
              <a:rPr lang="ru-RU" sz="3200" dirty="0" smtClean="0">
                <a:solidFill>
                  <a:srgbClr val="663300"/>
                </a:solidFill>
              </a:rPr>
              <a:t>первую «южную» поэму </a:t>
            </a:r>
            <a:r>
              <a:rPr lang="ru-RU" sz="3200" dirty="0">
                <a:solidFill>
                  <a:srgbClr val="663300"/>
                </a:solidFill>
              </a:rPr>
              <a:t>«Кавказский пленник», которая делает его одним из величайших литераторов среди современников. </a:t>
            </a:r>
            <a:endParaRPr lang="ru-RU" sz="3200" dirty="0" smtClean="0">
              <a:solidFill>
                <a:srgbClr val="663300"/>
              </a:solidFill>
            </a:endParaRPr>
          </a:p>
          <a:p>
            <a:pPr indent="360363" algn="just"/>
            <a:r>
              <a:rPr lang="ru-RU" sz="3200" dirty="0">
                <a:solidFill>
                  <a:srgbClr val="663300"/>
                </a:solidFill>
              </a:rPr>
              <a:t>«Южными поэмами» называют романтические поэмы Пушкина, написанные им во время ссылки 1820–1824 годов. К ним </a:t>
            </a:r>
            <a:r>
              <a:rPr lang="ru-RU" sz="3200" dirty="0" smtClean="0">
                <a:solidFill>
                  <a:srgbClr val="663300"/>
                </a:solidFill>
              </a:rPr>
              <a:t>также относятся «</a:t>
            </a:r>
            <a:r>
              <a:rPr lang="ru-RU" sz="3200" dirty="0">
                <a:solidFill>
                  <a:srgbClr val="663300"/>
                </a:solidFill>
              </a:rPr>
              <a:t>Бахчисарайский фонтан», «Братья разбойники» и «</a:t>
            </a:r>
            <a:r>
              <a:rPr lang="ru-RU" sz="3200" dirty="0" err="1">
                <a:solidFill>
                  <a:srgbClr val="663300"/>
                </a:solidFill>
              </a:rPr>
              <a:t>Цыганы</a:t>
            </a:r>
            <a:r>
              <a:rPr lang="ru-RU" sz="3200" dirty="0">
                <a:solidFill>
                  <a:srgbClr val="663300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9967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6"/>
          <a:stretch/>
        </p:blipFill>
        <p:spPr bwMode="auto">
          <a:xfrm>
            <a:off x="681059" y="2497460"/>
            <a:ext cx="4827045" cy="2819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903" y="409228"/>
            <a:ext cx="8001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3200" dirty="0" smtClean="0">
                <a:solidFill>
                  <a:srgbClr val="663300"/>
                </a:solidFill>
              </a:rPr>
              <a:t>Там же в 1823 году начинается </a:t>
            </a:r>
            <a:r>
              <a:rPr lang="ru-RU" sz="3200" dirty="0">
                <a:solidFill>
                  <a:srgbClr val="663300"/>
                </a:solidFill>
              </a:rPr>
              <a:t>работа над «Евгением Онегиным</a:t>
            </a:r>
            <a:r>
              <a:rPr lang="ru-RU" sz="3200" dirty="0" smtClean="0">
                <a:solidFill>
                  <a:srgbClr val="663300"/>
                </a:solidFill>
              </a:rPr>
              <a:t>», который впервые </a:t>
            </a:r>
            <a:r>
              <a:rPr lang="ru-RU" sz="3200" dirty="0">
                <a:solidFill>
                  <a:srgbClr val="663300"/>
                </a:solidFill>
              </a:rPr>
              <a:t>будет опубликован  </a:t>
            </a:r>
            <a:r>
              <a:rPr lang="ru-RU" sz="3200" dirty="0" smtClean="0">
                <a:solidFill>
                  <a:srgbClr val="663300"/>
                </a:solidFill>
              </a:rPr>
              <a:t>в 1833 году. В 2023 году роману в стихах исполняется 190 лет.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22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800" dirty="0" smtClean="0">
                <a:solidFill>
                  <a:srgbClr val="663300"/>
                </a:solidFill>
              </a:rPr>
              <a:t>В </a:t>
            </a:r>
            <a:r>
              <a:rPr lang="ru-RU" sz="2800" dirty="0">
                <a:solidFill>
                  <a:srgbClr val="663300"/>
                </a:solidFill>
              </a:rPr>
              <a:t>1833 </a:t>
            </a:r>
            <a:r>
              <a:rPr lang="ru-RU" sz="2800" dirty="0" smtClean="0">
                <a:solidFill>
                  <a:srgbClr val="663300"/>
                </a:solidFill>
              </a:rPr>
              <a:t>году Александр Сергеевич пишет </a:t>
            </a:r>
            <a:r>
              <a:rPr lang="ru-RU" sz="2800" dirty="0">
                <a:solidFill>
                  <a:srgbClr val="663300"/>
                </a:solidFill>
              </a:rPr>
              <a:t>«Историю Пугачёва</a:t>
            </a:r>
            <a:r>
              <a:rPr lang="ru-RU" sz="2800" dirty="0" smtClean="0">
                <a:solidFill>
                  <a:srgbClr val="663300"/>
                </a:solidFill>
              </a:rPr>
              <a:t>», «Песни </a:t>
            </a:r>
            <a:r>
              <a:rPr lang="ru-RU" sz="2800" dirty="0">
                <a:solidFill>
                  <a:srgbClr val="663300"/>
                </a:solidFill>
              </a:rPr>
              <a:t>западных славян», </a:t>
            </a:r>
            <a:r>
              <a:rPr lang="ru-RU" sz="2800" dirty="0" smtClean="0">
                <a:solidFill>
                  <a:srgbClr val="663300"/>
                </a:solidFill>
              </a:rPr>
              <a:t>поэмы </a:t>
            </a:r>
            <a:r>
              <a:rPr lang="ru-RU" sz="2800" dirty="0">
                <a:solidFill>
                  <a:srgbClr val="663300"/>
                </a:solidFill>
              </a:rPr>
              <a:t>«Анджело» и «Медный всадник», начинает работу над повестью «Пиковая дама</a:t>
            </a:r>
            <a:r>
              <a:rPr lang="ru-RU" sz="2800" dirty="0" smtClean="0">
                <a:solidFill>
                  <a:srgbClr val="663300"/>
                </a:solidFill>
              </a:rPr>
              <a:t>» и романом </a:t>
            </a:r>
            <a:r>
              <a:rPr lang="ru-RU" sz="2800" dirty="0">
                <a:solidFill>
                  <a:srgbClr val="663300"/>
                </a:solidFill>
              </a:rPr>
              <a:t>«Дубровский</a:t>
            </a:r>
            <a:r>
              <a:rPr lang="ru-RU" sz="2800" dirty="0" smtClean="0">
                <a:solidFill>
                  <a:srgbClr val="663300"/>
                </a:solidFill>
              </a:rPr>
              <a:t>».</a:t>
            </a:r>
          </a:p>
        </p:txBody>
      </p:sp>
      <p:pic>
        <p:nvPicPr>
          <p:cNvPr id="12290" name="Picture 2" descr="C:\Users\d.baerle\Downloads\pyshkin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286128"/>
            <a:ext cx="6072198" cy="2170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4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32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Это интересно!</a:t>
            </a:r>
          </a:p>
          <a:p>
            <a:pPr indent="542925" algn="just"/>
            <a:r>
              <a:rPr lang="ru-RU" sz="2800" dirty="0" smtClean="0">
                <a:solidFill>
                  <a:srgbClr val="663300"/>
                </a:solidFill>
              </a:rPr>
              <a:t>В своих рукописях Пушкин всегда оставлял много рисунков.</a:t>
            </a:r>
          </a:p>
        </p:txBody>
      </p:sp>
      <p:sp>
        <p:nvSpPr>
          <p:cNvPr id="3074" name="AutoShape 2" descr="data:image/jpeg;base64,/9j/4AAQSkZJRgABAQAAAQABAAD/2wCEAAoHCBUVFBcVFRUYGBcaHBseGxsbGyEhIh0bIB4dGx0gHCEeICwkIh0pIB0dJjYlKS4wMzMzGiI5PjkyPSwyMzIBCwsLBgYGEAYGEDAcFRwwMDAwMDAwMDAwMDAwMDAwMDAwMDAwMDAwMDAwMDAwMDAwMDAwMDAwMDAwMDAwMDAwMP/AABEIARQAtwMBIgACEQEDEQH/xAAbAAACAwEBAQAAAAAAAAAAAAADBAECBQAGB//EADwQAAIBAgQDBQUHAgYDAQAAAAECEQMhAAQSMUFRYQUTInGRMkKBobEGFCNSwdHwYnIVM4KS4fEkU7Ki/8QAFAEBAAAAAAAAAAAAAAAAAAAAAP/EABQRAQAAAAAAAAAAAAAAAAAAAAD/2gAMAwEAAhEDEQA/APqFfNEMQI/nxwFs8QJOmB1wPOEa2xnZzKpVXS5b/SxHKdvSdxJgg3wGomf1AMCCCJBG0cDvtiyZs9MeSo9iyUIqVVKElfEGIkEEkEFNVzaLQOO2mcgGBV6lVh4bErB081CgEE3IIIMcsBtpm5EgiDccv+sEGYMcMY65W0d9VMBhus3m86Nxw8hi7ZQW8dW2rZzfVcz+nLhgNcVziauaCiSbfrhDKUAgI1O3VmnF3ydNzqYEnhc2jgINuZ52nYQBz2gFQO/gX+r5eu+DJmJE/UfuMKPlKZiVJgggyZkQReZ364ikioIVTEk85J3JJufPAEzfaSUlLORxPwG/w6m2CrmiVUkRMWO4ngcZwylMnxKZ1apLGZ/YcBsLEYl8qDpvU8I/OfngHXzPXATnTGEhkitxUq2EXII5z4lInrgTZUxHeVImZBWYiI9nbjgHf8Qby+GLDtAxc38sIU8uwmajmSDcJ6WQW/bzxXtBXMLTLKx4qFt5swIA24Em8dA0Pvp528sUPaDRY/LGYuTqgk99JN4NMQBEQBNhMnmbSbYQqU6lXToqSi7sVGljuCo96Nh7vG5AID0C9ovBv8sWp59j71vIYw0yVRQQ1RmDC4AAjedPETNzJPXB2qOoJLLABP8Alkn4aTfyAwGo/aZDBdYBOwtJ8hiw7Rb8/wAh+2PLNlKlRzUJKAxCMA1rA6hsJ5SepI8IfydOoWmo1NiB7IBADW9ONyCb2i4wHp+zc0zFtRmAI+M8sRhfss3a14H1x2ApnG8ZtjPz9KoyqtNlUE+MkGdPEKQbE2E8tr40szOs/wA4YVzLsELBZIG1/lAJm3AYDMyoriaarSRUAAZVaOgCkjYcZi/Q40aFKrqDMyabyoUzNogk/wB3qMAp554BNGqJm2kWiLm+x4cbXAwwM8VnVSqBQVAJ0+Kd/e2HEmPQTgOzJqAqKcTtBWQeZYzZQOV+U4qtCuJ/EQ7xNMncngHG1hbgDxM4cdjEqJN4G3w2wnVzVT/0tuR7SX2AO8xcnbZTxgYC9TJ1HjVVFtgEgavzEarkcBMA3uQI0dJKkBiDETaR1vIws9Z9EoktMQx0jkTMGQL8Lxi9TXH4emZ94m3wG5/fAL16TqJFaqfFMQpngEjT7P8AzJwCn2dUcA1K1QRsF0W6sdEFvIADhzxeiK6k/h0+NzVaSYET+HG87ARaMTWesFNqQiZ8bX5AnR4QTxvA4EnAM0Mkwn8VzPPTbyhcGXKkbuzCdmjy4AT8cJZermCGJWmuwUaiZ/MYI/2gx1w+oMXN/wCb9fLAL1aNQsStQKsAadAMczM7n+DCeZyuYnUtVZhhGjwqCQZA1ElrDc89tsGfM1htRtE/5gnyiIn4xcb3hb7/AFGcotIk6oJ1rCiAZaD7X9G+x44CyZCoBAq8pYqSxA3GosYk8Rt53w46kfz/AJwsmYqQdVEzqsA6WXmSWuf51wV6jwZpseQDL05kRv8AI9JCqhwo1EFouQIBPMCTHlOM18rX1FhUQjlpK2naxI24xJncDDKZ4s2nu2tuZBAPIlSRq6ThXtTPNTKhEDljEF4O99IAJY/LmRgB1qmZ1wqU2FzuQALiNRF2JjYGOW0jQZsqSwpBpsBJBHnqEdTHkDwZWrV3NMKDwNQSLcxMknyHU4pkK9Vi3eKoWbFWkeW1yBu20mBtgJpZWpJZ6kyI0qCADM2O8ddzG4FsNU0C+yACBw/kDC2dy1QkFKgUA3Ug+liPnPpY0ywqR4yjEGJWVkc4M3nhgNzsdzqYf0j6/wDOOxTsRfG1/d/UY7AEzFMd4xnjjlI4nDGYoqWJ6zhd0BERPzHPABXM04J1rAEk6hYbT5dcB7Polz3rwWk6QNqYjYSJ1cyb34bYmllqEsFp0tSkagFWRGkieMjw+VsOIImBE3/fAC7RzCUk1Mb8Bz+VhE+hgHbAKGfpMJ1Af3ED+bj1GHKlMP7QmOF4+I2OF8vk6eo1EUavZmNgOCjYCZ24zgIftKmACXWDF5tJJgDmTGw4CdowTL9o03JVWkzGxE+UgTHEiwuOGC5iiHXSwMcQDE9LcDx54pmcytONRiTCi5JPIACT8MBObzK01mCx91VuWO8DCSdspYGnWDHZTTIJ4mJtAw4KtJHguodpPiYaoXeBwVfQeeBU81SeodLhngAQZAkzC8NRsSBfaeGAE3axIBWhWOriUIAG5ke3PIabn1wJ+3FLMFo1mIIAhQQWJIABDafOTblvjQzJCrNRgqDeSAIjZieGBVO0KSLqNRFUAn2hYDfADzfaIRZNOqeYWmzH/wDMg/A4zh2nTcDu0zKgeI6aJSSZN+8UauNlBvvjXGZUqCCLiRNrfHEipzIF4+PAYDzw7SVXVHqZyGmzUlF55rTDQeBFrG/J1u0adV0SKoUhpUoVBggeI7kX2Ft55Y1KtcIpdyFUbknAMtmjUBaNI1EKNUkgbkjgZm3Qc8BXMZ6nTIQrU2F1psVGwAlQflYcYwOkyGXC8LsVIMfET8MOGuCJkG8WIN+Xn0wpmXpllR2WdwpO/IlZuB6THTAIf4jTcwyVdGysUfS9iSxhdPdge8xvy4k5zSHZKhBAMim0RvvEcvXD7wVIeNPGbCx49J+GF8z2hTUqpddTTABBJ6wPS1yTAnAIL2mk3p1QeXdsWAgXZRLCdtj9YMmapksNNQEc6b3/ALbX/wC8Hy6NJJQLJnhJ6tHH1wy0xYYAvYjDUbEeHY8LjEYL2SCKht7pv8Vx2ANXqQ7eZnC9ViAdIvFuF/ODHnBwXMqdbdcUQgWOAxfutRSi02YMRLsPZG++qSbk8SzHeLkOZfJlT/nVjY7leO5J07/SLRgeYbMKfAKTSTpHiEC8amuBw4TvAOColeDPdA6VA9o33Yna3IfPAFbKg7tUPTWwG8xAMRPytjjkaZLHT7WmfE0ELsImNI5bYWzeSrOQe9pKADpAQnxzZjL30jYc7xYRpZdIUAtJAFybm25+uAmjTGsmTrgEgsSAOHhmBseGB5gqfE1LUVWxZdtXCTsLSTwgYqMq4YstZgD7ulSN5JuJnh0xD5OoVj7zUPXTTn/4wFMrQp1EB7mmpiI0CAJ1QJUWm+wgzxw0tOCIVZmdhYmenX54y8p2TUpgzmqokABQKcKLn8karmT5cpw3lso9MXqvU5lwsny0hQBvw44Bqr4heIF77CLz8MJ1uzkMtoRoACrAAMbarXg7bxuL4O2XDsCzEge5aJvc2km+0x0x3cQSe8c9CRG0bADr68bQCNPsWnOqrTpu3LQNKzvAi5/qN/LbDKdnU1jRSprB1DSiiDtNhvGJfKsTq75xtYaYgGYgrx2J32xepTkMCxEmxWxA8zN978J+OAuKQazKGE8QDfhvxwsex6EyKNIRt+GtuPLE/czBivVE/wBhjy1IT0vP64XbslVutSoDIIOqYvJNxctxO5mNsAxSylNDKU0Xh4VAtYcByEYVzHZdGpU7ypSps/5mUEwOEnEP2eXQBqtUkTDSoM8DAULI3BixvvhyllgECqSABpEG4AtvvPXAJjs6kJC06QI3OhSVO4NxvsR5YvTyiJBCCZnUQNUxBM84JFrQYFsLnsfQCKdSorEzJi1wWMACSb7nieuDDKWGqpUb4gA+YVRy+ZwHLQpmYRN7nSN9vXDaJtyxl5Ts0KF1FmKtrAklVaIAE8Bz58hYaVMcz8Tx+WAdyAPeH+0/VcdgfZx/Fjhob6p++OwBqy+NvP5YDo3MfycXzT+MiDvigEYAVCoWWWQqZPhMTvY2tf8AhwNM1w7urJ/p4SBztYzfrxEYs2bpifGlhuWEcOvUeowSk5I1SCPP5iPjgKDNSwU03A8R1GItEbEm8mP7TOLvUgqArGTBIiFtuZItwtJvgJ7VomQalO0k+ICwBM+UA36HlgY7Vpd4EDg7EnUIEiVA4kmNhwueEg81QgwFLWmRAHlc4Amaq6TNE6on2l06jHhHikgT7RjY4ij2nTcqiGSdRFrEKQCZ4XI3vg+Zza01lp8hJPy/lsBNSssnVIC3JNh64UXO1DqP3epHuiVBNyJMtawmN7jiSAapVp6VqGSouIDG5tOkC55W42x2Xzy1CAA959pHWwsZ1KIvtO/DARSqMTBpsBzZl676SemFjXryfw1kjwgMYW9tZ07+R8gbnDNbO6WK91Va0yqEg3iB1/QYuMwf/XU6yI/+iB8QY64BdVrhB7DPHMhQZuYi9thI5dcMBG03uenQc7XJ8sAbPODLUnCXgwNhxaSCJNgI64hO1iyBkpO0kcVteL6WN4vy5kXgKpWzEmaVPTJiKhnTwmUFyfTrgj1Kp2ppvA1PsJ3IC8rxPLBnrmQNDN5AfUmMZf2hNUoBTVjOoEAnlbVphiN9mF98AVc1UNQqq02UHcFpA5NbTq6SIw43eA+BEI5s5HnYIfrhDJVqwpAdx4lgBVVKagdB3h8I5dMOUatRpDU2pyoOrUhvcEQCYbjxF9zgK1krTOqnsd1Y/wBoEMI4ybzwjbC4NU+HvacrBcrTNhxuahVSeEzAB3w1mqtQHSlHWIFzUCg724mesccYR7ObS3/g5VfzA1JDCb7U+XE8eeA1c/lXqqop1e6E3IWSwsVEyIB6XM7jA6jVqQZye9TwkqEAcX8RUCxEHbe3HAcp2RpqCoaFJCAABTqP4WBJ8XhUEQdo+uNyghHtEE+np0wHdmkd6I4o3DhK47BMp/mC3utf4rjsB2YQ62PW2BOtr4NXB1G/E4GwtvgMxaaLUM0UF/AwCnVAkGANQIk8Lc8aCUwFiABwAFvTGY/Z9QGVqOWYnU50+FPyqIgAbCLzBJMYZXJxI7yrdpPiHSwMSBAAieeAZVOgwPMUSxgnwcV/N/cfy9OPG1sBGSUhgalUhjP+YQQdrFYIHTbE1ezabAg6zOqTrb3vjEAWA2jAWzNOq06KiqCLeEkjzIYW8o2HXEd3W4VVmbzT4cI8W/xOJI0lVUgAL7PEgQB10j64nI5anLVE3ZiWMm7bSJtwiRgGElVhmBMXMQMBr5lEjU0fAnbewG3Xri+Zy1OoAKlNXgW1KDFweI6D0GFafY9GWY00Yk/kWAJkACOdydyb8oBoZ5AJLEDa6kX3gSLmOAxP31GsjqzadWlWWYFucC9sRRylMCyIIjZQI4csFpLT0DRp0wI0wBBuIjhgM/MdqLT8LMoe0ibKDMFj5AwNzBjiRcZ+mafeFx3d/EbCx0yJ4Ei3PBKZp1Qd4Vgb/mADAxx3BE8YPDFczlyxA1aaYFwPabpPur5X8uICXtOjcCqgKnSZIFwJIE7xI2xahmu8LaYKjjN9pBC/lNoJiZkCIJmo9NNKabnwqqj3dtuCiRhnQMAjUqh6minmFQoYdQFNyNQUzsdN43uDtutmu0qYbWM3TVAshA9O8z4iTMD125wMPvQpk6iikkblQT6xiaKU+AS5jYe0Lx5jAYdXPqySmfQeLxN3lMgLIJjwi4A0iOZnDNPtGgRqqZumy3kB1CyvtWUzvwLEY0ILVArMoiWVBdiLrqaRYXNgNzvhhKYERgE6nbFFAoWoh1EBYYBQTO7bDY4fDk3E25267bj43xyOswCCRvfb+SPXEO66gs3PAXsLyeQ6nAHyEmpc8D+mOx2UYd8P7W/THYCMy0swnifrgaWGL5hvE3C5xCEEbYBbPUajAhaioLR4TtxBOsb9IPXC9HKV1N6ysIEju4vzEPb/AK5XbqUSWBa6r7K8NX5jzPAconCmbqVRUASPGCFF4USCzsI4bATcsBbfAANGtUMitppg2IpwWI82MpY+c7EQS5TyjwF7+qdr6aV+v+XgqM8+PSFE+ySxN4W0C8QT1t1wSnJvEHly9MBnDsZAXLVKzF41EvEgWAGkAgRwFrniThlez0jTNQSOFRxFot4o2wJO9cle8EgjxKhgEXYSWjkOdjgy5atb8YHxEn8MCRwUeKyj1PPAZ+Y+zyOCFqVVPAlyYvJj1McNpmIwWn9m6C+4x/1njAJsRcxvvcnicHq5Oq7gfeHRUgsECSx3vKmFvtxj1NlsqUDQ7uSSQGK7nciAB8TMfLADXsbLjemDv7RLT/uJn9MHGSpBCoUqm5AMevTCdPshlJP3mqGa5hlJjkC4Y6QT9MCy+UWmrstbMkU3IImZNmMALLXa53JnATm6KCGpZapVMH2X0DhHtMASefIb4hMqqFT3WYneBVZlHQzUj5C04O+bWspWK9MLDFgj072gAkaibgwOXnjMzeYVii062bQqLxTqNIJiWDrva0H4RgHXoJVKtVp1KbLJN9Phg+26HTFyYBscZdTJstQkUTpdjZ6feW0lRfv59kEkx73wwRsqakf+RnCRdS1Mqs7zHdjbrEEYcRKNElmqVnaxu1RrnoBB+It0GAuhKAU2RmtZkpvoiYC7sQY3vbFMn2LSRQWpoTeNKkBNQuFG46k3PHkIzFYM4da9VQVEItMkKAQTPgN2iL35RxGM2bfj1QJaPwDxLEb0+FtosOuAeTJDWT3YVLzJJLmIB3sAJiZN+EXOlHSNK+FQIAAsPS8DkIwsO01piXaq07fhMIHlpHPzOEc/2iTVARq4JHCk9hNwqldJbmW2HnGA1D2XSgA0w1olpJI69MWoZGnTYNTQIdjFgVJEg/py8rYzn7RQKrGpmVJYDxUn9ptlA7uPgLDfBcpmKYZFXvWqM0/iKVIBkkgMoBtuReIk7AhsZdvxl/tb9Mdi1BW7weRxGApXcs7cpI9DGOUwMUr05Ygz7ZNuYYm/TphbMdnAowR6isQYPeMYY7GNWwJ22wDGYquPYTVz8QEevnhc1qlvwDuAfGu08DvzMGMQ6CkEP4rlbbgyXIHimAbj/SJ4YXr1BUJ9tRKiz1Nx4oChdouWiI48gfyZqFJqqEaWEAzbUQp+Ig/ttilXvPEopqV2E1IkWkmFMDe3LCYCMQhFXxEoHDVeAZplot4Te+4wzXYU9KojNYAABiAqxckAyRwG5+YA+ZVwNFMqrRYcl5CxidpjnbAC1cr4TTnVpJAJGwlgSRYeIRBuAOeFsxUFQllXMACQwCkA2AHUxew4zfnGTApFdFCqoJPtEeJgsCFD7nckjgTgNVUYqTFNahBEi4nqbEibkfPjhehlaqz+KpmfEU8XD+qOHCAJFrYtVTWpq6KuogDQrFDaeTAep4DCeTy9XUhamyANfVWZ7XixaJvffAaTpUCFgVd9Jj3dXIbn+HEZKi6UghYd5F2i2s3JIm/iMxOJzNNykIQrEXM7W4fz/itFqoQhlUsNjqgG/QE7RfjyGAE/Z9UgBsywiD4UQSQZvINjywueza5fUc48AWApqPORMH4i2Hyaknwp08Z+fgxZA1y2kcoJPrIH0wCIyVcEf+SWF5BpreY20x/DgNRcwGVFrU+JvTi3IDvJPkOVyOL+ZWoT+G6qYPtKWk8Jgi38887LZeuveMXBYmxcbKOYX94Ai0zgAVUzRuK4ABtFG7ngADUsvUm/QXNslkMx3mupmiQRBRUUAQREEg9ZsCZHLDdPvmAYFEEtZkYkj3feGngefQbYtUo1SrAVEUmdJCG3qTw6emAB2hmDTYFq4pg7A09QtG5B3k8xOw54BV7QgR9+y6mQZKRIM2vU6HGq7SIEBuBIkA84n9cUfLsAzd4Oepkki0TOoDeTEcfjgEqGYqE2rZaoxJgAm0gWEExYfE40ssrn/NVQQbaWJE/FQbfHAaWXMCIiZ8VMeKwAJk6gZE7chww6ob3oB6EmfUDAXoGHF95x2Jy8d4D5/THYCtdoY+ZnAy1sEryWPmfqcVI54BeqoHiqN4FEwbARxbn9PlBVzSAlQRNiRP5tp6nhzjE5umGQhk1iLr+bjF7csZ+S7PpAaitNqhMkgAgMPDCz7qgx68ScA/8AeE4sOMXF4EmOgwP7/Tt+IhBO4IjkL+dsE7kAQFUwIAgenQYrlqRHicgs2/IdF6fXfAU+/wBKLVEiOBG1zw8j6YsaqypEMxOlSOEwTfgLAnywyrgyARI3HLzxSrVVSNRA3joIuSeAjj1HPADrpU1KVfSoDarA8oieV8K1qiMYNWoSbgKAOBE2ST8+GHfvdMEg1EBtI1C03W3UYqmZpmG1LMGI3ImDHGJA+WAmg5gABjECWtPy+eKZnNspju2Yc1BIG+/M24Yg59dQjVBAM6Wi5gbjnhio5i+ATXOvH+TUmAdIjiechZAub264uc08mKTRG5IE9I39RjqfaCkGZW9pVpPWNM8PTli75tYkBzF4FNv1WJtgFKVWuZLUwOMSNrwoIYiebG1xAN4Nl6jtOqmUgC5YG53AjgDxMYvl67NYqVMTcdTAvxtcfXfFczmhTjUGvbwqWvwFhueAwFM3XqL7KTe7Eiw6DdjPC36YpRrVTOukQOBDLt1kjxcdgPS9KefDEN3dWQLfhvYnzUCY3I9cMLmixA0VVvuVAFud9sAuzVSraaZVuBJU/Gx+MW23wzQq1NjSjhJcH4mB5euOfNMpI0MeUXkcTa8fAziv3tv/AF1eHujj/qi2AO7sDZCesgD5mcXL9ML5nMVIGim0kwSQLDnvfoPWMSjuZJXSARExO1yYkb2+HXAN5N5cdZ+mOwPJltaied/gcdgL1B4iOp+uOXfC3fDW/wDcw+ZxOsc8AfMIGBEwCLkb/wDHnhBOyqVMygZbEeF2AjyBw3Ft/jHpgdGmyTqYsDETc7X8vIfrgAJ2TS0xpYiCLu+zXb3vaP5t+uO/w2kE06dIGxk2MjaZvIHx64jtFKjlAj6VBOqN4858xHWZEY5MptNWoY2uBxngBwt5dTOAdCqtxuYnqPL4nHPTVtwDbjy5eXTCT0CAzK76p1WI8R4LLAwLfM4mjloAL1HYgAnxQBA4AcPOcA+aS6SIBB3HMRH0x0DYWAwqiLtNQwLEu3lwInBhAEcB1n1JwFlcWkxeBfecXcDnhGtkadRu8IJOmB42APHgbA8eeJodnU1nVqck3LMxk77TEdPrGAOlUETMDraQLz0Ec8DGcpm3eCdJb/SIv0Fx6jAUyWXMp3SjeVI31GWO9wTcnicMvlaZklFkiCdIuOXyHywFtQOxncSOm+BuEmSy6ltJIkSJ+FsQiIpOlQOcAD6YSrZWg7sFo02qe+5QWm/iO7Nx0+sYB8OpuHUgbkEW88ATO0yzKagld72B3idpi8biRzwShl6dOnoVAFFtMCOtsUTLUtxTQG/urxufW3pgDVGVQWJAESWMCw5nlgSZqnJXWsiJuLTcT5i+JzFPUsaVP9wsBzjiRwGITJUlAApJa86RPOfOcBf71TJChwS0wAZ238gNp2kgccMKo4nC33Wl/wCteG45bY5uy6UAqrLExpdxEkE7N0H0wDmVA1i/P6Y7FciIKbmJEnlBAmTc9eOIwCTqNb/3N8zOJpnp8MTmPaaB7x+uLIWwBw18UqTiqOemK1KkWm/Lc+mAnVawxLVAN7YAoY/0iOhP7D5+eLimBci/M/vvgJdjHhHr+2/rGKagGkyT6wei8PP54NpU+0fhMfL98DDxZFnygAf84CHqNaBE8W4fD/rFXQuIgxbZiCT8DYeZ+GCPlmYjU0DktvU74Ll6IQQoAHIepwHKWBv/ANeX74Irkz+uKuMSk+mAHUAO+82I3HkcDbMFR4h/qAt8eXnt5bYvVpDeCL7g/Xh64r4hGzedj6gQfQYCVcMLQRzG2JdoFhhZkp6iXpwTuSnrLAEepwYsrCVYEdDP0wFkeRfA0r3ib8tj6cuuBVlYHwwRy2Prf6YgEPYi491h9OHxE4B8Ni5baBOFKdAgWZl8r/8A0Di5Uj3z8v2wDCtfhixY4AjTg82wFqFTxKOZP0JxGKUV8SnqfocdgAtT8bX95vrghTnbHEjW3mfrggSR5YDMJ1MVNQggnwAxabG3iI6zG+GEpKo8IA6Dn1xd6YmbGNv1jCdTMgkqpM8SBJ5eEE7zYE2nnBGAOxjaSdoE+d4FsZva/aS0VDVavdgzAiWJAk6VWSYEyTAA3xrJTVQALD+epx80+3LO2dKkxoRSok3pmdUXIBneBPgGA9HV+09BBqam+kKDLQBB6bFYvMkXPLHrMpVVlVhsVBAiLEA7Y+XfY/M0xmG70hgq6UBgyTwAa0n4C/nj3/YmaBDIUKQzaFIM93NtwIAJIA6WtfAO9oZtKYDP7PFrQv8Adew4ecDGYnbLVKj06NFnWmYdtSgG2yHVvcHrcWxsZqilRGpusqwgjp/L48r9n849INTSmraGdZL6SxUrLWUj3x9bYD0GU7QSoUhHUPq0M0XK3IjVqB8wNjjQCADGR2ChdBWedb6m06pVAzXC2HSZk741ne+AHmnSmhdjCqCx42F7demMXK/aKi5sHF4BI34k+QBm02k8DjT7SVHpVFq+xBJ3FhfgZx4bNIRkqRpU3VxUs0Xb2vEI3QGN+HmcB72iVYBgZBxSrlabXYCeYswHQi4xh/Y2s3cshUhUqOqgmSFmQD5Y3mjAQaNgA7W4eH9VnHaAALycWIwh2xmWSkxpwahBWn/eRY9QLsRyXAOyMWIEYSyqtThKjFhYLUMSTYQ/CSdjxmN4lCl2y3euHANLvDTDAQUIOnx81JvqERqEiL4DaSMMFgcYeXzRNR6k/hg9300gwXFrHvNQJ20qDwwxl+3KbyBNmKklTtYqRa4ZSrDo2A0qJHeID1/+TjsVpXqIRzO39rY7AWZ4LW95vriO8OBO8u/9zfXE6euAh6nP+f8AOB5fLLTsqgeV+kk7loi5vbHVUOpehJPoR+vyx53tj7TtQkdxr0zqK1LLDMBqlBE6SeVjywHp69ZVBZiAoEkk2AG5M4+Y/bFUztUvSp1GWmkd4o9ozJjWRO8CBfxdMR9pvtU9YtS0mkixM3Ja3tR7oE254O71gEp0zD1LlogogGotpNrcxMbWgjAYtLKBFYrTbXT/ABNQLeypkCohA033HQb2n6n2KBD1NOg1CGKllYi3EqSNyYvjwGZyNSjmqdOo0pUCy7op1KSBoMnwnVxngMez+z1Ip3qDToV7aQAJjxCwAmd4m5wBftP2maNGUbS1RgitE6ZF28wAfjGMekKCTTVSzIoZmI8GtgCBI97z64j7fL4KMi0sd4v4Bw6E4zeys0UDIdmOrVYBrAX48NhfAel+y2YYBqTcPGt7AFjIHKDBj+rGtns+lJWZmUQCQGcLqI4CTvsPjjyvZWeFKpUdipgU0RB4SS7KXN91UaTqPIzzx6PtPJU69Mo0MpuDb9j9MB5nMfaL7xlaneBF1UyQA19QqaBEzNhqiJ2wDJ56rU7qkGLU6VMNVAIXVqJ0qxa2wUsN/EMLZhKSU3y4pn7wi8DKgm8gk3BkRYRbHZPLNTqChTJSpY1amkSDuAJkeztt8TgPW9h5xYdToSp3jsySoJ1NqDQDcQQJ5jGkJY2NuhnHgvtJ2U1QUw+llFamBtdapKHUJsQxWZ3nnj2/ZihaagWB1MABAAZiwEdJ+WAOxjjjMzfjr0kE+C5vA/PeOMqg8nPXGlVi94A3OMf7P1DUqVKjLFtxxDmVF+IVR/uwGnmqkI0qGJEBTsWNlB6EkYwKCqtSpQAlNI3vKmVIYk+I6tQk3M3kiTuZ51lVkiSW6ALzPC5GMHs/MEirWKGDOgMfaJaKYt4uR+MxvgGMvTIFbSdVJFZUSAAzRphiDJuSuwHHeTiMyxRyHcErTRKhHvVIbYC4MMo2Nj0xKZfu6dNWMamNSoymJCeLcGbkjbj1ws+uodUt4muZ0gTMiQb7iAD8cB63JDxUwfnz0Nv1xGL5RQrJueAm/unHYBVkC1HvuxMYNSM8MTWVdTE76jiq24YCXpccfPe21Rq+YuIBRWEcQrEjqZIPSSbwY+hs9sfO+25GaqoqWJDSTa+kDhG5JufdtfcMHsxFNdmjUpqMWbVqkCwBibSG4knV4Rz9NlU1VKbltnksQB+GzKUQATAsN7m9r4892C6h3qMh0q1RtZNzE7RBCjoJMTuABR+2dKsoBlmYgSGs4IgDrMxB6RtgPefanLUlVK7khqZjUraW0EEWM+6SHj+nC2Y7TTJUBTp0yxGnSwBYNqIlzJk8SRfblin2X+1FKsqUqhAf2QSCA8QAIIgG/O/yxpNQWiwDkCiW/DJiaTkEaB/QwJHTbrgMXNZ05mnVpQ7OjB6TFNJKmPa1QNzZRwUeeFsln17kkNqeIKidWuYAsJva5M3xqdqU61RglCrTpvpkkAHUNgRMjQPy7gxM2OEuwuw61P8AzVRx3neCJ1lrTuIuVBjffacB6LsyhTSktOoupiAzHu29poJ4SBMATy44apvSphEWVQDSq6HvAgAEi5ABtcn4Y8/le1HqKW8JZS66mmCZIUQviNhcASYImLYTrPVpBWq0+9pi7PDhi/CdQEIOCjmeIsCJzaK+dzNWY1aaYPvEyFWOKgAf7cH7KqU6GWfM1RdyW1G5YkmNMjieHxwpmcrk3pzq0kAwyMxvfwhSSuoibk8JkYx8w5rNSpOzLSpq2iQSYY6pcxfla9ha84D0WQ7R/DpKxBZ6jPZr92pNQsQeGpVi+x4HHtshlUpU1posADrvxJJ4k4+W9lVPxU0rCJTcgBidqTybk7k7W2G5nH1x9tsBk/aHMFKDhYLP4VBkb73jYDnA5nBOx6KrRWBBbxn4i3/5C4yu2l77M06I2UDVYH2vE1+EIB568ehpMb2iCY+FvT9sBjfaSrCRBOrwAA3Ia7xy8MDyOMvJZs1WSnToM9NHJZrEMQIABLCwDNPCSMG7bHePVEwiqUJP5mhm2g7EKI5kdcLZDsytoUplWXgQzAHc3hmBH6gDAbeZyr1akMlVKcAAAJHhJIkhjxvbhAxKZIITr1aCQASBYkgX0mYJjja174CmQrlQDTgWmKmk+zBjSeLXvG2F3yVZmXvabLTnxlamyGIFnuLmTFgPQPV5WqCyRBniNvZO2OxOVEMoiIsI8jjsALMGXboxxwBxFVDre0gsb+mKvTjaQOhI/XAFL8MfMPtrm2oZwkKCHCOfESBuoMRGrwEwZHQ4+lMjRYk+Ynn5Y8vm+x1zOcriqupVopT8i+pgwvIIBPrgPm1btFyGp6yEYsbsDYt3igkAEwSbzflhelRMgAgQfFJ03uJgCTAta+2+Pd/ZbsKhUpVBWRmZahXVLLEKoiAYEEcemPUU+wMqqkikr2JliWM+bE9MB8/y60qSC3eMQRCAx1ggR7UkW4W54a7OXMZiorIpJBUA1PEovcbkgQTIjY40MsVTJNU0KHeoaZYLBFNXAgWHRf3jG7SqLlqAi1WoAEDbi0AmeAAk89rmMBldk0Kv30g0wpSm8RIUAstgw1HqFOwIi0AbXb+aq08u5hQ7FUBVjI1G8SogQDhvsPs96al6pJqvdyd4GwsYBi5joNgMZ/24pnuUtKBwTeDq2UCQeZPw54DzfYjmnUVEcJq8LGCTpAYwDG1gTF7cJnG323nNFMlKRZTd2MXUFQ0LqkkgiC0+k4w+xlFSrSqqYC7FgOSoBNrQJkSRq88MdrljTNRpYksOMANIiDMTE+LhMWjAYi9pGrW7z7utmGlKYGk7BdYLDVEr5kcAIxodrZyrWps7hyf6tMCRYaQfCJi1z4bmQME+yWSpjNNSqUgVOvTqUWZTIK39kgNbHtT2Ply0CkJi9zzHXa2/P44D5/2bmUogM9IsdNSmYgQWGmAQSeJt/V1x9QVyFBaBAluQte/LfHjaPZaf4n3arFNB3gS8TpF7n8xBty649F9paxSgyidVQimvQv4Zv5x5kYDL+zTNUNXNPBLSKYHAEzAtN/CIxrvmu7RncgKgJ6mOu1yRHPUMUyGVWlTp01sFEk8zzO1yTPwwv2rlu87qiI8ThmFj+HTOpul2Krx9rpgMPuWpmnVqFtSgsxpiSHYlnIEm17NBiLwJONRO2KWvScw1xKkuACLGx08QZno3LDT9l5RAQylNUb1GBbc28U2JNh8MGpEU6apTp1WRRpA0BQABYfiQY6wcBFPtOlb8aoQeGoEi8TAXoT8MJds5wtSYUnl3BVUmSxI8ShNPiAWbyBPww2a9ZUkpTpC0wZM2ufCL9ADhOtladZT3jOx1gKzHSA0wCpZrxM2HDbAbH2dqv3GXLe0UWfPRecdh3LoqhUUABbADgAIGIwHVnGphxBwMHr/PTBmHia25P6YoyeWAGwgTsBueEYz+zmpl69TWh11LFWB8KIqb/A41NHPbHCimkrpGkzKwIg729fXAZHYNEd27GAalSpUMXkFoU7TdQp+OG881NUdnK2RpJ3iDht8skQUEbRA29MKVezqRUoaYhhBFwIPlgPDZTtDLotChVqEimGepCmS5YBF8NuvTSu04VzP2lV80tSoS9FGBVGGmAAdJJuCSYa5Hs49In2Ey+strqEEkxI5zAOmY4X9cAzH2CQiFr1dIMjUFPOeAItGxG2A9Hku2KFVO8SoIEFibaZ/NNvjjzv2u7bpVafdUdVU6gSyqSsKZMHidtrdb428h9mctTp6BRpt4QGZkWXiN7c1BjoMZ3bn2cqvC0FpKkX1FtQM8NQYR5AccB5bseuQGqazCiYC21BZAMiQTAg7XO4nFu1kqPl1fQq06gBUgwN9BUiN4U+erjhxfsXm6asFdWDTqAe5mbHUIiLb8ces7K7OjLU6dZELqoERIEGVvva3O+A8R2I1VsyjoJLNLgDUBqJ1SegN9sfS6SaYESeJA/wCcI9l9kJTopScLU0knUV3JJP6xhj/DqQ2pKv8Ab4fXTFumAzEC/wCJMeJoT6OB58efDpg3aubomqq1GUCmNR1c2sFHEkjly64u3Z5OZ76AVamEYEmQQ2oEQLz15Y0aeTpqZWmk89In1icBn1s8katFU8tKHh529eeEEWpqarqF9IFM1AhVVBgSCQ2o6jEgeLe043XRfyz64scohF1BHL/vAYmR7YpSwNMU6keKAJNuOkkk+RYWMEwYaPa6tamFJ5mQPWPkYxoUcsi2VFXoAB8SAOvzwybCSYwHn6iO8F8zpB3FPSPrt88NZOjl0INNEn8+oM3+4kt5401vuBp6jf4cPjigydMGe6QE8dI/bAGy6gkH+bHHYmmNJFvL0x2Ao0ajMb8umJIHxxVhDk73/QYsMBVk1TaRxxDJaLft5YtG18TUiIn44BR67IJY+E+9Fl5FhO3Ph5YujzYi8T/1zHl8sWpIw3aZ58sW7kbcPp5fvvgJDcMESRgPdEe98Cf139ZwfXG5/bASpM/z4YsBiiHrjncfw4CpF8DxaZtOB1DBAOA5Sf8AnFz/AD+RikjEkDeYwHKp6YKWOAFxMGx+vli4cHrgKsDM4HWzWlTALHkOE2uYt5bngDixdQY3PIXP/XXEqg1aiLjYDYderdevnIDy2XcDVpVGIE8YHKBuZ4zhlKIsWMkbTw8hsPPfF0AxeBgKgdcSSccMS2AqAZF8dglNROOwA3Fz/OAxCi2Ox2AOKYvgGZpiBjsdgLUaYtgvcieOOx2AC9IW3xUr1OOx2AZTIp1+Bj6RgT5NY3b1n6zjsdgArl9/E3y5eWC/dwTcnEY7AXbLr1xIyy9cdjsBz5NWFyfl+2KDsxB+Y+Zn647HYAn3RQbfp+2JFEdcdjsBY0BzOO7kRxx2OwEGiJ44utMY7HYC6oMdjsd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data:image/jpeg;base64,/9j/4AAQSkZJRgABAQAAAQABAAD/2wCEAAoHCBUVFBcVFRUYGBcaHBseGxsbGyEhIh0bIB4dGx0gHCEeICwkIh0pIB0dJjYlKS4wMzMzGiI5PjkyPSwyMzIBCwsLBgYGEAYGEDAcFRwwMDAwMDAwMDAwMDAwMDAwMDAwMDAwMDAwMDAwMDAwMDAwMDAwMDAwMDAwMDAwMDAwMP/AABEIARQAtwMBIgACEQEDEQH/xAAbAAACAwEBAQAAAAAAAAAAAAADBAECBQAGB//EADwQAAIBAgQDBQUHAgYDAQAAAAECEQMhAAQSMUFRYQUTInGRMkKBobEGFCNSwdHwYnIVM4KS4fEkU7Ki/8QAFAEBAAAAAAAAAAAAAAAAAAAAAP/EABQRAQAAAAAAAAAAAAAAAAAAAAD/2gAMAwEAAhEDEQA/APqFfNEMQI/nxwFs8QJOmB1wPOEa2xnZzKpVXS5b/SxHKdvSdxJgg3wGomf1AMCCCJBG0cDvtiyZs9MeSo9iyUIqVVKElfEGIkEEkEFNVzaLQOO2mcgGBV6lVh4bErB081CgEE3IIIMcsBtpm5EgiDccv+sEGYMcMY65W0d9VMBhus3m86Nxw8hi7ZQW8dW2rZzfVcz+nLhgNcVziauaCiSbfrhDKUAgI1O3VmnF3ydNzqYEnhc2jgINuZ52nYQBz2gFQO/gX+r5eu+DJmJE/UfuMKPlKZiVJgggyZkQReZ364ikioIVTEk85J3JJufPAEzfaSUlLORxPwG/w6m2CrmiVUkRMWO4ngcZwylMnxKZ1apLGZ/YcBsLEYl8qDpvU8I/OfngHXzPXATnTGEhkitxUq2EXII5z4lInrgTZUxHeVImZBWYiI9nbjgHf8Qby+GLDtAxc38sIU8uwmajmSDcJ6WQW/bzxXtBXMLTLKx4qFt5swIA24Em8dA0Pvp528sUPaDRY/LGYuTqgk99JN4NMQBEQBNhMnmbSbYQqU6lXToqSi7sVGljuCo96Nh7vG5AID0C9ovBv8sWp59j71vIYw0yVRQQ1RmDC4AAjedPETNzJPXB2qOoJLLABP8Alkn4aTfyAwGo/aZDBdYBOwtJ8hiw7Rb8/wAh+2PLNlKlRzUJKAxCMA1rA6hsJ5SepI8IfydOoWmo1NiB7IBADW9ONyCb2i4wHp+zc0zFtRmAI+M8sRhfss3a14H1x2ApnG8ZtjPz9KoyqtNlUE+MkGdPEKQbE2E8tr40szOs/wA4YVzLsELBZIG1/lAJm3AYDMyoriaarSRUAAZVaOgCkjYcZi/Q40aFKrqDMyabyoUzNogk/wB3qMAp554BNGqJm2kWiLm+x4cbXAwwM8VnVSqBQVAJ0+Kd/e2HEmPQTgOzJqAqKcTtBWQeZYzZQOV+U4qtCuJ/EQ7xNMncngHG1hbgDxM4cdjEqJN4G3w2wnVzVT/0tuR7SX2AO8xcnbZTxgYC9TJ1HjVVFtgEgavzEarkcBMA3uQI0dJKkBiDETaR1vIws9Z9EoktMQx0jkTMGQL8Lxi9TXH4emZ94m3wG5/fAL16TqJFaqfFMQpngEjT7P8AzJwCn2dUcA1K1QRsF0W6sdEFvIADhzxeiK6k/h0+NzVaSYET+HG87ARaMTWesFNqQiZ8bX5AnR4QTxvA4EnAM0Mkwn8VzPPTbyhcGXKkbuzCdmjy4AT8cJZermCGJWmuwUaiZ/MYI/2gx1w+oMXN/wCb9fLAL1aNQsStQKsAadAMczM7n+DCeZyuYnUtVZhhGjwqCQZA1ElrDc89tsGfM1htRtE/5gnyiIn4xcb3hb7/AFGcotIk6oJ1rCiAZaD7X9G+x44CyZCoBAq8pYqSxA3GosYk8Rt53w46kfz/AJwsmYqQdVEzqsA6WXmSWuf51wV6jwZpseQDL05kRv8AI9JCqhwo1EFouQIBPMCTHlOM18rX1FhUQjlpK2naxI24xJncDDKZ4s2nu2tuZBAPIlSRq6ThXtTPNTKhEDljEF4O99IAJY/LmRgB1qmZ1wqU2FzuQALiNRF2JjYGOW0jQZsqSwpBpsBJBHnqEdTHkDwZWrV3NMKDwNQSLcxMknyHU4pkK9Vi3eKoWbFWkeW1yBu20mBtgJpZWpJZ6kyI0qCADM2O8ddzG4FsNU0C+yACBw/kDC2dy1QkFKgUA3Ug+liPnPpY0ywqR4yjEGJWVkc4M3nhgNzsdzqYf0j6/wDOOxTsRfG1/d/UY7AEzFMd4xnjjlI4nDGYoqWJ6zhd0BERPzHPABXM04J1rAEk6hYbT5dcB7Polz3rwWk6QNqYjYSJ1cyb34bYmllqEsFp0tSkagFWRGkieMjw+VsOIImBE3/fAC7RzCUk1Mb8Bz+VhE+hgHbAKGfpMJ1Af3ED+bj1GHKlMP7QmOF4+I2OF8vk6eo1EUavZmNgOCjYCZ24zgIftKmACXWDF5tJJgDmTGw4CdowTL9o03JVWkzGxE+UgTHEiwuOGC5iiHXSwMcQDE9LcDx54pmcytONRiTCi5JPIACT8MBObzK01mCx91VuWO8DCSdspYGnWDHZTTIJ4mJtAw4KtJHguodpPiYaoXeBwVfQeeBU81SeodLhngAQZAkzC8NRsSBfaeGAE3axIBWhWOriUIAG5ke3PIabn1wJ+3FLMFo1mIIAhQQWJIABDafOTblvjQzJCrNRgqDeSAIjZieGBVO0KSLqNRFUAn2hYDfADzfaIRZNOqeYWmzH/wDMg/A4zh2nTcDu0zKgeI6aJSSZN+8UauNlBvvjXGZUqCCLiRNrfHEipzIF4+PAYDzw7SVXVHqZyGmzUlF55rTDQeBFrG/J1u0adV0SKoUhpUoVBggeI7kX2Ft55Y1KtcIpdyFUbknAMtmjUBaNI1EKNUkgbkjgZm3Qc8BXMZ6nTIQrU2F1psVGwAlQflYcYwOkyGXC8LsVIMfET8MOGuCJkG8WIN+Xn0wpmXpllR2WdwpO/IlZuB6THTAIf4jTcwyVdGysUfS9iSxhdPdge8xvy4k5zSHZKhBAMim0RvvEcvXD7wVIeNPGbCx49J+GF8z2hTUqpddTTABBJ6wPS1yTAnAIL2mk3p1QeXdsWAgXZRLCdtj9YMmapksNNQEc6b3/ALbX/wC8Hy6NJJQLJnhJ6tHH1wy0xYYAvYjDUbEeHY8LjEYL2SCKht7pv8Vx2ANXqQ7eZnC9ViAdIvFuF/ODHnBwXMqdbdcUQgWOAxfutRSi02YMRLsPZG++qSbk8SzHeLkOZfJlT/nVjY7leO5J07/SLRgeYbMKfAKTSTpHiEC8amuBw4TvAOColeDPdA6VA9o33Yna3IfPAFbKg7tUPTWwG8xAMRPytjjkaZLHT7WmfE0ELsImNI5bYWzeSrOQe9pKADpAQnxzZjL30jYc7xYRpZdIUAtJAFybm25+uAmjTGsmTrgEgsSAOHhmBseGB5gqfE1LUVWxZdtXCTsLSTwgYqMq4YstZgD7ulSN5JuJnh0xD5OoVj7zUPXTTn/4wFMrQp1EB7mmpiI0CAJ1QJUWm+wgzxw0tOCIVZmdhYmenX54y8p2TUpgzmqokABQKcKLn8karmT5cpw3lso9MXqvU5lwsny0hQBvw44Bqr4heIF77CLz8MJ1uzkMtoRoACrAAMbarXg7bxuL4O2XDsCzEge5aJvc2km+0x0x3cQSe8c9CRG0bADr68bQCNPsWnOqrTpu3LQNKzvAi5/qN/LbDKdnU1jRSprB1DSiiDtNhvGJfKsTq75xtYaYgGYgrx2J32xepTkMCxEmxWxA8zN978J+OAuKQazKGE8QDfhvxwsex6EyKNIRt+GtuPLE/czBivVE/wBhjy1IT0vP64XbslVutSoDIIOqYvJNxctxO5mNsAxSylNDKU0Xh4VAtYcByEYVzHZdGpU7ypSps/5mUEwOEnEP2eXQBqtUkTDSoM8DAULI3BixvvhyllgECqSABpEG4AtvvPXAJjs6kJC06QI3OhSVO4NxvsR5YvTyiJBCCZnUQNUxBM84JFrQYFsLnsfQCKdSorEzJi1wWMACSb7nieuDDKWGqpUb4gA+YVRy+ZwHLQpmYRN7nSN9vXDaJtyxl5Ts0KF1FmKtrAklVaIAE8Bz58hYaVMcz8Tx+WAdyAPeH+0/VcdgfZx/Fjhob6p++OwBqy+NvP5YDo3MfycXzT+MiDvigEYAVCoWWWQqZPhMTvY2tf8AhwNM1w7urJ/p4SBztYzfrxEYs2bpifGlhuWEcOvUeowSk5I1SCPP5iPjgKDNSwU03A8R1GItEbEm8mP7TOLvUgqArGTBIiFtuZItwtJvgJ7VomQalO0k+ICwBM+UA36HlgY7Vpd4EDg7EnUIEiVA4kmNhwueEg81QgwFLWmRAHlc4Amaq6TNE6on2l06jHhHikgT7RjY4ij2nTcqiGSdRFrEKQCZ4XI3vg+Zza01lp8hJPy/lsBNSssnVIC3JNh64UXO1DqP3epHuiVBNyJMtawmN7jiSAapVp6VqGSouIDG5tOkC55W42x2Xzy1CAA959pHWwsZ1KIvtO/DARSqMTBpsBzZl676SemFjXryfw1kjwgMYW9tZ07+R8gbnDNbO6WK91Va0yqEg3iB1/QYuMwf/XU6yI/+iB8QY64BdVrhB7DPHMhQZuYi9thI5dcMBG03uenQc7XJ8sAbPODLUnCXgwNhxaSCJNgI64hO1iyBkpO0kcVteL6WN4vy5kXgKpWzEmaVPTJiKhnTwmUFyfTrgj1Kp2ppvA1PsJ3IC8rxPLBnrmQNDN5AfUmMZf2hNUoBTVjOoEAnlbVphiN9mF98AVc1UNQqq02UHcFpA5NbTq6SIw43eA+BEI5s5HnYIfrhDJVqwpAdx4lgBVVKagdB3h8I5dMOUatRpDU2pyoOrUhvcEQCYbjxF9zgK1krTOqnsd1Y/wBoEMI4ybzwjbC4NU+HvacrBcrTNhxuahVSeEzAB3w1mqtQHSlHWIFzUCg724mesccYR7ObS3/g5VfzA1JDCb7U+XE8eeA1c/lXqqop1e6E3IWSwsVEyIB6XM7jA6jVqQZye9TwkqEAcX8RUCxEHbe3HAcp2RpqCoaFJCAABTqP4WBJ8XhUEQdo+uNyghHtEE+np0wHdmkd6I4o3DhK47BMp/mC3utf4rjsB2YQ62PW2BOtr4NXB1G/E4GwtvgMxaaLUM0UF/AwCnVAkGANQIk8Lc8aCUwFiABwAFvTGY/Z9QGVqOWYnU50+FPyqIgAbCLzBJMYZXJxI7yrdpPiHSwMSBAAieeAZVOgwPMUSxgnwcV/N/cfy9OPG1sBGSUhgalUhjP+YQQdrFYIHTbE1ezabAg6zOqTrb3vjEAWA2jAWzNOq06KiqCLeEkjzIYW8o2HXEd3W4VVmbzT4cI8W/xOJI0lVUgAL7PEgQB10j64nI5anLVE3ZiWMm7bSJtwiRgGElVhmBMXMQMBr5lEjU0fAnbewG3Xri+Zy1OoAKlNXgW1KDFweI6D0GFafY9GWY00Yk/kWAJkACOdydyb8oBoZ5AJLEDa6kX3gSLmOAxP31GsjqzadWlWWYFucC9sRRylMCyIIjZQI4csFpLT0DRp0wI0wBBuIjhgM/MdqLT8LMoe0ibKDMFj5AwNzBjiRcZ+mafeFx3d/EbCx0yJ4Ei3PBKZp1Qd4Vgb/mADAxx3BE8YPDFczlyxA1aaYFwPabpPur5X8uICXtOjcCqgKnSZIFwJIE7xI2xahmu8LaYKjjN9pBC/lNoJiZkCIJmo9NNKabnwqqj3dtuCiRhnQMAjUqh6minmFQoYdQFNyNQUzsdN43uDtutmu0qYbWM3TVAshA9O8z4iTMD125wMPvQpk6iikkblQT6xiaKU+AS5jYe0Lx5jAYdXPqySmfQeLxN3lMgLIJjwi4A0iOZnDNPtGgRqqZumy3kB1CyvtWUzvwLEY0ILVArMoiWVBdiLrqaRYXNgNzvhhKYERgE6nbFFAoWoh1EBYYBQTO7bDY4fDk3E25267bj43xyOswCCRvfb+SPXEO66gs3PAXsLyeQ6nAHyEmpc8D+mOx2UYd8P7W/THYCMy0swnifrgaWGL5hvE3C5xCEEbYBbPUajAhaioLR4TtxBOsb9IPXC9HKV1N6ysIEju4vzEPb/AK5XbqUSWBa6r7K8NX5jzPAconCmbqVRUASPGCFF4USCzsI4bATcsBbfAANGtUMitppg2IpwWI82MpY+c7EQS5TyjwF7+qdr6aV+v+XgqM8+PSFE+ySxN4W0C8QT1t1wSnJvEHly9MBnDsZAXLVKzF41EvEgWAGkAgRwFrniThlez0jTNQSOFRxFot4o2wJO9cle8EgjxKhgEXYSWjkOdjgy5atb8YHxEn8MCRwUeKyj1PPAZ+Y+zyOCFqVVPAlyYvJj1McNpmIwWn9m6C+4x/1njAJsRcxvvcnicHq5Oq7gfeHRUgsECSx3vKmFvtxj1NlsqUDQ7uSSQGK7nciAB8TMfLADXsbLjemDv7RLT/uJn9MHGSpBCoUqm5AMevTCdPshlJP3mqGa5hlJjkC4Y6QT9MCy+UWmrstbMkU3IImZNmMALLXa53JnATm6KCGpZapVMH2X0DhHtMASefIb4hMqqFT3WYneBVZlHQzUj5C04O+bWspWK9MLDFgj072gAkaibgwOXnjMzeYVii062bQqLxTqNIJiWDrva0H4RgHXoJVKtVp1KbLJN9Phg+26HTFyYBscZdTJstQkUTpdjZ6feW0lRfv59kEkx73wwRsqakf+RnCRdS1Mqs7zHdjbrEEYcRKNElmqVnaxu1RrnoBB+It0GAuhKAU2RmtZkpvoiYC7sQY3vbFMn2LSRQWpoTeNKkBNQuFG46k3PHkIzFYM4da9VQVEItMkKAQTPgN2iL35RxGM2bfj1QJaPwDxLEb0+FtosOuAeTJDWT3YVLzJJLmIB3sAJiZN+EXOlHSNK+FQIAAsPS8DkIwsO01piXaq07fhMIHlpHPzOEc/2iTVARq4JHCk9hNwqldJbmW2HnGA1D2XSgA0w1olpJI69MWoZGnTYNTQIdjFgVJEg/py8rYzn7RQKrGpmVJYDxUn9ptlA7uPgLDfBcpmKYZFXvWqM0/iKVIBkkgMoBtuReIk7AhsZdvxl/tb9Mdi1BW7weRxGApXcs7cpI9DGOUwMUr05Ygz7ZNuYYm/TphbMdnAowR6isQYPeMYY7GNWwJ22wDGYquPYTVz8QEevnhc1qlvwDuAfGu08DvzMGMQ6CkEP4rlbbgyXIHimAbj/SJ4YXr1BUJ9tRKiz1Nx4oChdouWiI48gfyZqFJqqEaWEAzbUQp+Ig/ttilXvPEopqV2E1IkWkmFMDe3LCYCMQhFXxEoHDVeAZplot4Te+4wzXYU9KojNYAABiAqxckAyRwG5+YA+ZVwNFMqrRYcl5CxidpjnbAC1cr4TTnVpJAJGwlgSRYeIRBuAOeFsxUFQllXMACQwCkA2AHUxew4zfnGTApFdFCqoJPtEeJgsCFD7nckjgTgNVUYqTFNahBEi4nqbEibkfPjhehlaqz+KpmfEU8XD+qOHCAJFrYtVTWpq6KuogDQrFDaeTAep4DCeTy9XUhamyANfVWZ7XixaJvffAaTpUCFgVd9Jj3dXIbn+HEZKi6UghYd5F2i2s3JIm/iMxOJzNNykIQrEXM7W4fz/itFqoQhlUsNjqgG/QE7RfjyGAE/Z9UgBsywiD4UQSQZvINjywueza5fUc48AWApqPORMH4i2Hyaknwp08Z+fgxZA1y2kcoJPrIH0wCIyVcEf+SWF5BpreY20x/DgNRcwGVFrU+JvTi3IDvJPkOVyOL+ZWoT+G6qYPtKWk8Jgi38887LZeuveMXBYmxcbKOYX94Ai0zgAVUzRuK4ABtFG7ngADUsvUm/QXNslkMx3mupmiQRBRUUAQREEg9ZsCZHLDdPvmAYFEEtZkYkj3feGngefQbYtUo1SrAVEUmdJCG3qTw6emAB2hmDTYFq4pg7A09QtG5B3k8xOw54BV7QgR9+y6mQZKRIM2vU6HGq7SIEBuBIkA84n9cUfLsAzd4Oepkki0TOoDeTEcfjgEqGYqE2rZaoxJgAm0gWEExYfE40ssrn/NVQQbaWJE/FQbfHAaWXMCIiZ8VMeKwAJk6gZE7chww6ob3oB6EmfUDAXoGHF95x2Jy8d4D5/THYCtdoY+ZnAy1sEryWPmfqcVI54BeqoHiqN4FEwbARxbn9PlBVzSAlQRNiRP5tp6nhzjE5umGQhk1iLr+bjF7csZ+S7PpAaitNqhMkgAgMPDCz7qgx68ScA/8AeE4sOMXF4EmOgwP7/Tt+IhBO4IjkL+dsE7kAQFUwIAgenQYrlqRHicgs2/IdF6fXfAU+/wBKLVEiOBG1zw8j6YsaqypEMxOlSOEwTfgLAnywyrgyARI3HLzxSrVVSNRA3joIuSeAjj1HPADrpU1KVfSoDarA8oieV8K1qiMYNWoSbgKAOBE2ST8+GHfvdMEg1EBtI1C03W3UYqmZpmG1LMGI3ImDHGJA+WAmg5gABjECWtPy+eKZnNspju2Yc1BIG+/M24Yg59dQjVBAM6Wi5gbjnhio5i+ATXOvH+TUmAdIjiechZAub264uc08mKTRG5IE9I39RjqfaCkGZW9pVpPWNM8PTli75tYkBzF4FNv1WJtgFKVWuZLUwOMSNrwoIYiebG1xAN4Nl6jtOqmUgC5YG53AjgDxMYvl67NYqVMTcdTAvxtcfXfFczmhTjUGvbwqWvwFhueAwFM3XqL7KTe7Eiw6DdjPC36YpRrVTOukQOBDLt1kjxcdgPS9KefDEN3dWQLfhvYnzUCY3I9cMLmixA0VVvuVAFud9sAuzVSraaZVuBJU/Gx+MW23wzQq1NjSjhJcH4mB5euOfNMpI0MeUXkcTa8fAziv3tv/AF1eHujj/qi2AO7sDZCesgD5mcXL9ML5nMVIGim0kwSQLDnvfoPWMSjuZJXSARExO1yYkb2+HXAN5N5cdZ+mOwPJltaied/gcdgL1B4iOp+uOXfC3fDW/wDcw+ZxOsc8AfMIGBEwCLkb/wDHnhBOyqVMygZbEeF2AjyBw3Ft/jHpgdGmyTqYsDETc7X8vIfrgAJ2TS0xpYiCLu+zXb3vaP5t+uO/w2kE06dIGxk2MjaZvIHx64jtFKjlAj6VBOqN4858xHWZEY5MptNWoY2uBxngBwt5dTOAdCqtxuYnqPL4nHPTVtwDbjy5eXTCT0CAzK76p1WI8R4LLAwLfM4mjloAL1HYgAnxQBA4AcPOcA+aS6SIBB3HMRH0x0DYWAwqiLtNQwLEu3lwInBhAEcB1n1JwFlcWkxeBfecXcDnhGtkadRu8IJOmB42APHgbA8eeJodnU1nVqck3LMxk77TEdPrGAOlUETMDraQLz0Ec8DGcpm3eCdJb/SIv0Fx6jAUyWXMp3SjeVI31GWO9wTcnicMvlaZklFkiCdIuOXyHywFtQOxncSOm+BuEmSy6ltJIkSJ+FsQiIpOlQOcAD6YSrZWg7sFo02qe+5QWm/iO7Nx0+sYB8OpuHUgbkEW88ATO0yzKagld72B3idpi8biRzwShl6dOnoVAFFtMCOtsUTLUtxTQG/urxufW3pgDVGVQWJAESWMCw5nlgSZqnJXWsiJuLTcT5i+JzFPUsaVP9wsBzjiRwGITJUlAApJa86RPOfOcBf71TJChwS0wAZ238gNp2kgccMKo4nC33Wl/wCteG45bY5uy6UAqrLExpdxEkE7N0H0wDmVA1i/P6Y7FciIKbmJEnlBAmTc9eOIwCTqNb/3N8zOJpnp8MTmPaaB7x+uLIWwBw18UqTiqOemK1KkWm/Lc+mAnVawxLVAN7YAoY/0iOhP7D5+eLimBci/M/vvgJdjHhHr+2/rGKagGkyT6wei8PP54NpU+0fhMfL98DDxZFnygAf84CHqNaBE8W4fD/rFXQuIgxbZiCT8DYeZ+GCPlmYjU0DktvU74Ll6IQQoAHIepwHKWBv/ANeX74Irkz+uKuMSk+mAHUAO+82I3HkcDbMFR4h/qAt8eXnt5bYvVpDeCL7g/Xh64r4hGzedj6gQfQYCVcMLQRzG2JdoFhhZkp6iXpwTuSnrLAEepwYsrCVYEdDP0wFkeRfA0r3ib8tj6cuuBVlYHwwRy2Prf6YgEPYi491h9OHxE4B8Ni5baBOFKdAgWZl8r/8A0Di5Uj3z8v2wDCtfhixY4AjTg82wFqFTxKOZP0JxGKUV8SnqfocdgAtT8bX95vrghTnbHEjW3mfrggSR5YDMJ1MVNQggnwAxabG3iI6zG+GEpKo8IA6Dn1xd6YmbGNv1jCdTMgkqpM8SBJ5eEE7zYE2nnBGAOxjaSdoE+d4FsZva/aS0VDVavdgzAiWJAk6VWSYEyTAA3xrJTVQALD+epx80+3LO2dKkxoRSok3pmdUXIBneBPgGA9HV+09BBqam+kKDLQBB6bFYvMkXPLHrMpVVlVhsVBAiLEA7Y+XfY/M0xmG70hgq6UBgyTwAa0n4C/nj3/YmaBDIUKQzaFIM93NtwIAJIA6WtfAO9oZtKYDP7PFrQv8Adew4ecDGYnbLVKj06NFnWmYdtSgG2yHVvcHrcWxsZqilRGpusqwgjp/L48r9n849INTSmraGdZL6SxUrLWUj3x9bYD0GU7QSoUhHUPq0M0XK3IjVqB8wNjjQCADGR2ChdBWedb6m06pVAzXC2HSZk741ne+AHmnSmhdjCqCx42F7demMXK/aKi5sHF4BI34k+QBm02k8DjT7SVHpVFq+xBJ3FhfgZx4bNIRkqRpU3VxUs0Xb2vEI3QGN+HmcB72iVYBgZBxSrlabXYCeYswHQi4xh/Y2s3cshUhUqOqgmSFmQD5Y3mjAQaNgA7W4eH9VnHaAALycWIwh2xmWSkxpwahBWn/eRY9QLsRyXAOyMWIEYSyqtThKjFhYLUMSTYQ/CSdjxmN4lCl2y3euHANLvDTDAQUIOnx81JvqERqEiL4DaSMMFgcYeXzRNR6k/hg9300gwXFrHvNQJ20qDwwxl+3KbyBNmKklTtYqRa4ZSrDo2A0qJHeID1/+TjsVpXqIRzO39rY7AWZ4LW95vriO8OBO8u/9zfXE6euAh6nP+f8AOB5fLLTsqgeV+kk7loi5vbHVUOpehJPoR+vyx53tj7TtQkdxr0zqK1LLDMBqlBE6SeVjywHp69ZVBZiAoEkk2AG5M4+Y/bFUztUvSp1GWmkd4o9ozJjWRO8CBfxdMR9pvtU9YtS0mkixM3Ja3tR7oE254O71gEp0zD1LlogogGotpNrcxMbWgjAYtLKBFYrTbXT/ABNQLeypkCohA033HQb2n6n2KBD1NOg1CGKllYi3EqSNyYvjwGZyNSjmqdOo0pUCy7op1KSBoMnwnVxngMez+z1Ip3qDToV7aQAJjxCwAmd4m5wBftP2maNGUbS1RgitE6ZF28wAfjGMekKCTTVSzIoZmI8GtgCBI97z64j7fL4KMi0sd4v4Bw6E4zeys0UDIdmOrVYBrAX48NhfAel+y2YYBqTcPGt7AFjIHKDBj+rGtns+lJWZmUQCQGcLqI4CTvsPjjyvZWeFKpUdipgU0RB4SS7KXN91UaTqPIzzx6PtPJU69Mo0MpuDb9j9MB5nMfaL7xlaneBF1UyQA19QqaBEzNhqiJ2wDJ56rU7qkGLU6VMNVAIXVqJ0qxa2wUsN/EMLZhKSU3y4pn7wi8DKgm8gk3BkRYRbHZPLNTqChTJSpY1amkSDuAJkeztt8TgPW9h5xYdToSp3jsySoJ1NqDQDcQQJ5jGkJY2NuhnHgvtJ2U1QUw+llFamBtdapKHUJsQxWZ3nnj2/ZihaagWB1MABAAZiwEdJ+WAOxjjjMzfjr0kE+C5vA/PeOMqg8nPXGlVi94A3OMf7P1DUqVKjLFtxxDmVF+IVR/uwGnmqkI0qGJEBTsWNlB6EkYwKCqtSpQAlNI3vKmVIYk+I6tQk3M3kiTuZ51lVkiSW6ALzPC5GMHs/MEirWKGDOgMfaJaKYt4uR+MxvgGMvTIFbSdVJFZUSAAzRphiDJuSuwHHeTiMyxRyHcErTRKhHvVIbYC4MMo2Nj0xKZfu6dNWMamNSoymJCeLcGbkjbj1ws+uodUt4muZ0gTMiQb7iAD8cB63JDxUwfnz0Nv1xGL5RQrJueAm/unHYBVkC1HvuxMYNSM8MTWVdTE76jiq24YCXpccfPe21Rq+YuIBRWEcQrEjqZIPSSbwY+hs9sfO+25GaqoqWJDSTa+kDhG5JufdtfcMHsxFNdmjUpqMWbVqkCwBibSG4knV4Rz9NlU1VKbltnksQB+GzKUQATAsN7m9r4892C6h3qMh0q1RtZNzE7RBCjoJMTuABR+2dKsoBlmYgSGs4IgDrMxB6RtgPefanLUlVK7khqZjUraW0EEWM+6SHj+nC2Y7TTJUBTp0yxGnSwBYNqIlzJk8SRfblin2X+1FKsqUqhAf2QSCA8QAIIgG/O/yxpNQWiwDkCiW/DJiaTkEaB/QwJHTbrgMXNZ05mnVpQ7OjB6TFNJKmPa1QNzZRwUeeFsln17kkNqeIKidWuYAsJva5M3xqdqU61RglCrTpvpkkAHUNgRMjQPy7gxM2OEuwuw61P8AzVRx3neCJ1lrTuIuVBjffacB6LsyhTSktOoupiAzHu29poJ4SBMATy44apvSphEWVQDSq6HvAgAEi5ABtcn4Y8/le1HqKW8JZS66mmCZIUQviNhcASYImLYTrPVpBWq0+9pi7PDhi/CdQEIOCjmeIsCJzaK+dzNWY1aaYPvEyFWOKgAf7cH7KqU6GWfM1RdyW1G5YkmNMjieHxwpmcrk3pzq0kAwyMxvfwhSSuoibk8JkYx8w5rNSpOzLSpq2iQSYY6pcxfla9ha84D0WQ7R/DpKxBZ6jPZr92pNQsQeGpVi+x4HHtshlUpU1posADrvxJJ4k4+W9lVPxU0rCJTcgBidqTybk7k7W2G5nH1x9tsBk/aHMFKDhYLP4VBkb73jYDnA5nBOx6KrRWBBbxn4i3/5C4yu2l77M06I2UDVYH2vE1+EIB568ehpMb2iCY+FvT9sBjfaSrCRBOrwAA3Ia7xy8MDyOMvJZs1WSnToM9NHJZrEMQIABLCwDNPCSMG7bHePVEwiqUJP5mhm2g7EKI5kdcLZDsytoUplWXgQzAHc3hmBH6gDAbeZyr1akMlVKcAAAJHhJIkhjxvbhAxKZIITr1aCQASBYkgX0mYJjja174CmQrlQDTgWmKmk+zBjSeLXvG2F3yVZmXvabLTnxlamyGIFnuLmTFgPQPV5WqCyRBniNvZO2OxOVEMoiIsI8jjsALMGXboxxwBxFVDre0gsb+mKvTjaQOhI/XAFL8MfMPtrm2oZwkKCHCOfESBuoMRGrwEwZHQ4+lMjRYk+Ynn5Y8vm+x1zOcriqupVopT8i+pgwvIIBPrgPm1btFyGp6yEYsbsDYt3igkAEwSbzflhelRMgAgQfFJ03uJgCTAta+2+Pd/ZbsKhUpVBWRmZahXVLLEKoiAYEEcemPUU+wMqqkikr2JliWM+bE9MB8/y60qSC3eMQRCAx1ggR7UkW4W54a7OXMZiorIpJBUA1PEovcbkgQTIjY40MsVTJNU0KHeoaZYLBFNXAgWHRf3jG7SqLlqAi1WoAEDbi0AmeAAk89rmMBldk0Kv30g0wpSm8RIUAstgw1HqFOwIi0AbXb+aq08u5hQ7FUBVjI1G8SogQDhvsPs96al6pJqvdyd4GwsYBi5joNgMZ/24pnuUtKBwTeDq2UCQeZPw54DzfYjmnUVEcJq8LGCTpAYwDG1gTF7cJnG323nNFMlKRZTd2MXUFQ0LqkkgiC0+k4w+xlFSrSqqYC7FgOSoBNrQJkSRq88MdrljTNRpYksOMANIiDMTE+LhMWjAYi9pGrW7z7utmGlKYGk7BdYLDVEr5kcAIxodrZyrWps7hyf6tMCRYaQfCJi1z4bmQME+yWSpjNNSqUgVOvTqUWZTIK39kgNbHtT2Ply0CkJi9zzHXa2/P44D5/2bmUogM9IsdNSmYgQWGmAQSeJt/V1x9QVyFBaBAluQte/LfHjaPZaf4n3arFNB3gS8TpF7n8xBty649F9paxSgyidVQimvQv4Zv5x5kYDL+zTNUNXNPBLSKYHAEzAtN/CIxrvmu7RncgKgJ6mOu1yRHPUMUyGVWlTp01sFEk8zzO1yTPwwv2rlu87qiI8ThmFj+HTOpul2Krx9rpgMPuWpmnVqFtSgsxpiSHYlnIEm17NBiLwJONRO2KWvScw1xKkuACLGx08QZno3LDT9l5RAQylNUb1GBbc28U2JNh8MGpEU6apTp1WRRpA0BQABYfiQY6wcBFPtOlb8aoQeGoEi8TAXoT8MJds5wtSYUnl3BVUmSxI8ShNPiAWbyBPww2a9ZUkpTpC0wZM2ufCL9ADhOtladZT3jOx1gKzHSA0wCpZrxM2HDbAbH2dqv3GXLe0UWfPRecdh3LoqhUUABbADgAIGIwHVnGphxBwMHr/PTBmHia25P6YoyeWAGwgTsBueEYz+zmpl69TWh11LFWB8KIqb/A41NHPbHCimkrpGkzKwIg729fXAZHYNEd27GAalSpUMXkFoU7TdQp+OG881NUdnK2RpJ3iDht8skQUEbRA29MKVezqRUoaYhhBFwIPlgPDZTtDLotChVqEimGepCmS5YBF8NuvTSu04VzP2lV80tSoS9FGBVGGmAAdJJuCSYa5Hs49In2Ey+strqEEkxI5zAOmY4X9cAzH2CQiFr1dIMjUFPOeAItGxG2A9Hku2KFVO8SoIEFibaZ/NNvjjzv2u7bpVafdUdVU6gSyqSsKZMHidtrdb428h9mctTp6BRpt4QGZkWXiN7c1BjoMZ3bn2cqvC0FpKkX1FtQM8NQYR5AccB5bseuQGqazCiYC21BZAMiQTAg7XO4nFu1kqPl1fQq06gBUgwN9BUiN4U+erjhxfsXm6asFdWDTqAe5mbHUIiLb8ces7K7OjLU6dZELqoERIEGVvva3O+A8R2I1VsyjoJLNLgDUBqJ1SegN9sfS6SaYESeJA/wCcI9l9kJTopScLU0knUV3JJP6xhj/DqQ2pKv8Ab4fXTFumAzEC/wCJMeJoT6OB58efDpg3aubomqq1GUCmNR1c2sFHEkjly64u3Z5OZ76AVamEYEmQQ2oEQLz15Y0aeTpqZWmk89In1icBn1s8katFU8tKHh529eeEEWpqarqF9IFM1AhVVBgSCQ2o6jEgeLe043XRfyz64scohF1BHL/vAYmR7YpSwNMU6keKAJNuOkkk+RYWMEwYaPa6tamFJ5mQPWPkYxoUcsi2VFXoAB8SAOvzwybCSYwHn6iO8F8zpB3FPSPrt88NZOjl0INNEn8+oM3+4kt5401vuBp6jf4cPjigydMGe6QE8dI/bAGy6gkH+bHHYmmNJFvL0x2Ao0ajMb8umJIHxxVhDk73/QYsMBVk1TaRxxDJaLft5YtG18TUiIn44BR67IJY+E+9Fl5FhO3Ph5YujzYi8T/1zHl8sWpIw3aZ58sW7kbcPp5fvvgJDcMESRgPdEe98Cf139ZwfXG5/bASpM/z4YsBiiHrjncfw4CpF8DxaZtOB1DBAOA5Sf8AnFz/AD+RikjEkDeYwHKp6YKWOAFxMGx+vli4cHrgKsDM4HWzWlTALHkOE2uYt5bngDixdQY3PIXP/XXEqg1aiLjYDYderdevnIDy2XcDVpVGIE8YHKBuZ4zhlKIsWMkbTw8hsPPfF0AxeBgKgdcSSccMS2AqAZF8dglNROOwA3Fz/OAxCi2Ox2AOKYvgGZpiBjsdgLUaYtgvcieOOx2AC9IW3xUr1OOx2AZTIp1+Bj6RgT5NY3b1n6zjsdgArl9/E3y5eWC/dwTcnEY7AXbLr1xIyy9cdjsBz5NWFyfl+2KDsxB+Y+Zn647HYAn3RQbfp+2JFEdcdjsBY0BzOO7kRxx2OwEGiJ44utMY7HYC6oMdjsd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rvb.ru/pushkin/05img/10-0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30"/>
            <a:ext cx="6113149" cy="3700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69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09228"/>
            <a:ext cx="81439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3000" dirty="0">
                <a:solidFill>
                  <a:srgbClr val="663300"/>
                </a:solidFill>
              </a:rPr>
              <a:t>В 1836 году Пушкин получает разрешение на издание альманаха под названием «Современник», где публикуется он </a:t>
            </a:r>
            <a:r>
              <a:rPr lang="ru-RU" sz="3000" dirty="0" smtClean="0">
                <a:solidFill>
                  <a:srgbClr val="663300"/>
                </a:solidFill>
              </a:rPr>
              <a:t>сам, а также </a:t>
            </a:r>
            <a:r>
              <a:rPr lang="ru-RU" sz="3000" dirty="0">
                <a:solidFill>
                  <a:srgbClr val="663300"/>
                </a:solidFill>
              </a:rPr>
              <a:t>другие именитые поэты и </a:t>
            </a:r>
            <a:r>
              <a:rPr lang="ru-RU" sz="3000" dirty="0" smtClean="0">
                <a:solidFill>
                  <a:srgbClr val="663300"/>
                </a:solidFill>
              </a:rPr>
              <a:t>писатели (Николай </a:t>
            </a:r>
            <a:r>
              <a:rPr lang="ru-RU" sz="3000" dirty="0">
                <a:solidFill>
                  <a:srgbClr val="663300"/>
                </a:solidFill>
              </a:rPr>
              <a:t>Гоголь, Иван Тургенев, Василий </a:t>
            </a:r>
            <a:r>
              <a:rPr lang="ru-RU" sz="3000" dirty="0" smtClean="0">
                <a:solidFill>
                  <a:srgbClr val="663300"/>
                </a:solidFill>
              </a:rPr>
              <a:t>Жуковский). </a:t>
            </a:r>
            <a:endParaRPr lang="ru-RU" sz="3000" dirty="0">
              <a:solidFill>
                <a:srgbClr val="663300"/>
              </a:solidFill>
            </a:endParaRPr>
          </a:p>
        </p:txBody>
      </p:sp>
      <p:pic>
        <p:nvPicPr>
          <p:cNvPr id="13314" name="Picture 2" descr="C:\Users\d.baerle\Downloads\Борис Валентинович Щербаков. Пушкин над озером в вечерний час. 1978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143252"/>
            <a:ext cx="5357850" cy="2401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7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400" dirty="0">
                <a:solidFill>
                  <a:srgbClr val="663300"/>
                </a:solidFill>
              </a:rPr>
              <a:t>В 1830 году Пушкин сватается к Наталье Гончаровой, а 18 февраля (2 марта по старому стилю) 1831 года Пушкин и Гончарова венчаются в Москве. Весной </a:t>
            </a:r>
            <a:r>
              <a:rPr lang="ru-RU" sz="2400" dirty="0" smtClean="0">
                <a:solidFill>
                  <a:srgbClr val="663300"/>
                </a:solidFill>
              </a:rPr>
              <a:t>молодожёны </a:t>
            </a:r>
            <a:r>
              <a:rPr lang="ru-RU" sz="2400" dirty="0">
                <a:solidFill>
                  <a:srgbClr val="663300"/>
                </a:solidFill>
              </a:rPr>
              <a:t>переезжают в Царское Село, где снимают дачу. В 1836 году в семье было уже четыре </a:t>
            </a:r>
            <a:r>
              <a:rPr lang="ru-RU" sz="2400" dirty="0" smtClean="0">
                <a:solidFill>
                  <a:srgbClr val="663300"/>
                </a:solidFill>
              </a:rPr>
              <a:t>ребёнка</a:t>
            </a:r>
            <a:r>
              <a:rPr lang="ru-RU" sz="2400" dirty="0">
                <a:solidFill>
                  <a:srgbClr val="663300"/>
                </a:solidFill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357434"/>
            <a:ext cx="5877730" cy="3071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1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262" y="384731"/>
            <a:ext cx="522409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Это интересно!</a:t>
            </a:r>
          </a:p>
          <a:p>
            <a:pPr indent="542925" algn="just"/>
            <a:r>
              <a:rPr lang="ru-RU" sz="2400" dirty="0">
                <a:solidFill>
                  <a:srgbClr val="663300"/>
                </a:solidFill>
              </a:rPr>
              <a:t>Ухаживая за будущей </a:t>
            </a:r>
            <a:r>
              <a:rPr lang="ru-RU" sz="2400" dirty="0" smtClean="0">
                <a:solidFill>
                  <a:srgbClr val="663300"/>
                </a:solidFill>
              </a:rPr>
              <a:t>женой, </a:t>
            </a:r>
            <a:r>
              <a:rPr lang="ru-RU" sz="2400" dirty="0">
                <a:solidFill>
                  <a:srgbClr val="663300"/>
                </a:solidFill>
              </a:rPr>
              <a:t>Александр Сергеевич </a:t>
            </a:r>
            <a:r>
              <a:rPr lang="ru-RU" sz="2400" dirty="0" smtClean="0">
                <a:solidFill>
                  <a:srgbClr val="663300"/>
                </a:solidFill>
              </a:rPr>
              <a:t>очень много рассказывал о ней друзьям и всегда добавлял свой любимый каламбур:</a:t>
            </a:r>
            <a:endParaRPr lang="ru-RU" sz="2400" dirty="0">
              <a:solidFill>
                <a:srgbClr val="663300"/>
              </a:solidFill>
            </a:endParaRPr>
          </a:p>
          <a:p>
            <a:pPr indent="542925" algn="just"/>
            <a:endParaRPr lang="ru-RU" sz="2800" dirty="0" smtClean="0">
              <a:solidFill>
                <a:srgbClr val="663300"/>
              </a:solidFill>
            </a:endParaRPr>
          </a:p>
          <a:p>
            <a:pPr indent="542925" algn="just"/>
            <a:r>
              <a:rPr lang="ru-RU" sz="2800" i="1" dirty="0" smtClean="0">
                <a:solidFill>
                  <a:srgbClr val="663300"/>
                </a:solidFill>
              </a:rPr>
              <a:t>«</a:t>
            </a:r>
            <a:r>
              <a:rPr lang="ru-RU" sz="2800" i="1" dirty="0">
                <a:solidFill>
                  <a:srgbClr val="663300"/>
                </a:solidFill>
              </a:rPr>
              <a:t>Я </a:t>
            </a:r>
            <a:r>
              <a:rPr lang="ru-RU" sz="2800" i="1" dirty="0" smtClean="0">
                <a:solidFill>
                  <a:srgbClr val="663300"/>
                </a:solidFill>
              </a:rPr>
              <a:t>восхищён</a:t>
            </a:r>
            <a:r>
              <a:rPr lang="ru-RU" sz="2800" i="1" dirty="0">
                <a:solidFill>
                  <a:srgbClr val="663300"/>
                </a:solidFill>
              </a:rPr>
              <a:t>, я очарован,</a:t>
            </a:r>
          </a:p>
          <a:p>
            <a:pPr indent="542925" algn="just"/>
            <a:r>
              <a:rPr lang="ru-RU" sz="2800" i="1" dirty="0" smtClean="0">
                <a:solidFill>
                  <a:srgbClr val="663300"/>
                </a:solidFill>
              </a:rPr>
              <a:t>Короче </a:t>
            </a:r>
            <a:r>
              <a:rPr lang="ru-RU" sz="2800" i="1" dirty="0">
                <a:solidFill>
                  <a:srgbClr val="663300"/>
                </a:solidFill>
              </a:rPr>
              <a:t>– я </a:t>
            </a:r>
            <a:r>
              <a:rPr lang="ru-RU" sz="2800" i="1" dirty="0" err="1">
                <a:solidFill>
                  <a:srgbClr val="663300"/>
                </a:solidFill>
              </a:rPr>
              <a:t>огончарован</a:t>
            </a:r>
            <a:r>
              <a:rPr lang="ru-RU" sz="2800" i="1" dirty="0">
                <a:solidFill>
                  <a:srgbClr val="663300"/>
                </a:solidFill>
              </a:rPr>
              <a:t>!»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7746"/>
            <a:ext cx="3630312" cy="45165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94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800" dirty="0" smtClean="0">
                <a:solidFill>
                  <a:srgbClr val="663300"/>
                </a:solidFill>
              </a:rPr>
              <a:t>8 февраля 1837 года состоялась дуэль Александра Пушкина с Жоржем Дантесом — главным интриганом, порочащим репутацию Натальи Пушкиной. Во время поединка поэт был тяжело ранен и скончался через два дня. </a:t>
            </a:r>
            <a:endParaRPr lang="ru-RU" sz="2400" dirty="0" smtClean="0">
              <a:solidFill>
                <a:srgbClr val="663300"/>
              </a:solidFill>
            </a:endParaRPr>
          </a:p>
        </p:txBody>
      </p:sp>
      <p:pic>
        <p:nvPicPr>
          <p:cNvPr id="15362" name="Picture 2" descr="C:\Users\d.baerle\Downloads\Дуэль Пушкина с Дантесом. Картина А. Наумо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6" b="5542"/>
          <a:stretch/>
        </p:blipFill>
        <p:spPr bwMode="auto">
          <a:xfrm>
            <a:off x="1071538" y="2643186"/>
            <a:ext cx="6993713" cy="2580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70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Это интересно!</a:t>
            </a:r>
          </a:p>
          <a:p>
            <a:pPr indent="542925" algn="just"/>
            <a:r>
              <a:rPr lang="ru-RU" sz="2800" dirty="0" smtClean="0">
                <a:solidFill>
                  <a:srgbClr val="663300"/>
                </a:solidFill>
              </a:rPr>
              <a:t>Из-за своей вспыльчивости Пушкин принимал участие во множестве дуэлей. Однажды он даже стрелялся со своим близким другом Кюхельбекером, который вызвал поэта на дуэль из-за обидной для него шутки. К счастью, всё обошлось, так как секунданты зарядили им пистолеты не пулями, а клюквой.</a:t>
            </a:r>
          </a:p>
          <a:p>
            <a:pPr indent="542925" algn="just"/>
            <a:r>
              <a:rPr lang="ru-RU" sz="2800" b="1" dirty="0" smtClean="0">
                <a:solidFill>
                  <a:srgbClr val="663300"/>
                </a:solidFill>
              </a:rPr>
              <a:t>Всего писатель пережил 20 дуэлей! </a:t>
            </a:r>
          </a:p>
        </p:txBody>
      </p:sp>
    </p:spTree>
    <p:extLst>
      <p:ext uri="{BB962C8B-B14F-4D97-AF65-F5344CB8AC3E}">
        <p14:creationId xmlns:p14="http://schemas.microsoft.com/office/powerpoint/2010/main" val="41269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-132755"/>
            <a:ext cx="842968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663300"/>
              </a:solidFill>
            </a:endParaRPr>
          </a:p>
          <a:p>
            <a:pPr indent="360363" algn="just"/>
            <a:r>
              <a:rPr lang="ru-RU" sz="2800" b="1" dirty="0" smtClean="0">
                <a:solidFill>
                  <a:srgbClr val="C00000"/>
                </a:solidFill>
              </a:rPr>
              <a:t>6 июня</a:t>
            </a:r>
            <a:r>
              <a:rPr lang="ru-RU" sz="2800" b="1" dirty="0" smtClean="0">
                <a:solidFill>
                  <a:srgbClr val="663300"/>
                </a:solidFill>
              </a:rPr>
              <a:t> в России – Пушкинский день и День русского языка.</a:t>
            </a:r>
            <a:r>
              <a:rPr lang="ru-RU" sz="2800" dirty="0" smtClean="0">
                <a:solidFill>
                  <a:srgbClr val="663300"/>
                </a:solidFill>
              </a:rPr>
              <a:t> </a:t>
            </a:r>
          </a:p>
          <a:p>
            <a:pPr indent="360363" algn="just"/>
            <a:r>
              <a:rPr lang="ru-RU" sz="2800" dirty="0" smtClean="0">
                <a:solidFill>
                  <a:srgbClr val="663300"/>
                </a:solidFill>
              </a:rPr>
              <a:t>Ежегодное празднование проходит с 2011 года после подписания соответствующего указа Президентом Российской Федерации                                 Д.А. Медведевым. Эта памятная дата была установлена «в целях сохранения, поддержки и развития русского языка как общенационального достояния народов Российской Федерации, средства международного общения и неотъемлемой части культурного и духовного наследия мировой цивилизации». 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99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70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800" b="1" dirty="0">
                <a:solidFill>
                  <a:srgbClr val="663300"/>
                </a:solidFill>
              </a:rPr>
              <a:t>Александр Сергеевич Пушкин </a:t>
            </a:r>
            <a:r>
              <a:rPr lang="ru-RU" sz="2800" b="1" dirty="0" smtClean="0">
                <a:solidFill>
                  <a:srgbClr val="663300"/>
                </a:solidFill>
              </a:rPr>
              <a:t>по </a:t>
            </a:r>
            <a:r>
              <a:rPr lang="ru-RU" sz="2800" b="1" dirty="0">
                <a:solidFill>
                  <a:srgbClr val="663300"/>
                </a:solidFill>
              </a:rPr>
              <a:t>праву считается основоположником литературного русского языка. </a:t>
            </a:r>
            <a:endParaRPr lang="ru-RU" sz="2800" dirty="0" smtClean="0">
              <a:solidFill>
                <a:srgbClr val="663300"/>
              </a:solidFill>
            </a:endParaRPr>
          </a:p>
          <a:p>
            <a:pPr indent="360363" algn="just"/>
            <a:r>
              <a:rPr lang="ru-RU" sz="2800" dirty="0" smtClean="0">
                <a:solidFill>
                  <a:srgbClr val="663300"/>
                </a:solidFill>
              </a:rPr>
              <a:t>Он был настоящим реформатором, который </a:t>
            </a:r>
            <a:r>
              <a:rPr lang="ru-RU" sz="2800" dirty="0">
                <a:solidFill>
                  <a:srgbClr val="663300"/>
                </a:solidFill>
              </a:rPr>
              <a:t>решил задачу преобразования всех жанров художественной литературы, критики и публицистики, научной литературы, деловой и бытовой переписки</a:t>
            </a:r>
            <a:r>
              <a:rPr lang="ru-RU" sz="2800" dirty="0" smtClean="0">
                <a:solidFill>
                  <a:srgbClr val="663300"/>
                </a:solidFill>
              </a:rPr>
              <a:t>. </a:t>
            </a:r>
            <a:endParaRPr lang="ru-RU" sz="2800" dirty="0">
              <a:solidFill>
                <a:srgbClr val="663300"/>
              </a:solidFill>
            </a:endParaRPr>
          </a:p>
        </p:txBody>
      </p:sp>
      <p:pic>
        <p:nvPicPr>
          <p:cNvPr id="4" name="Picture 2" descr="C:\Users\d.baerle\Downloads\Петр Кончаловский. Портрет Александра Пушкина в Михайловском. 19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4"/>
          <a:stretch/>
        </p:blipFill>
        <p:spPr bwMode="auto">
          <a:xfrm>
            <a:off x="857224" y="3214690"/>
            <a:ext cx="4000528" cy="223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70"/>
            <a:ext cx="850112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just"/>
            <a:r>
              <a:rPr lang="ru-RU" sz="2800" dirty="0" smtClean="0">
                <a:solidFill>
                  <a:srgbClr val="663300"/>
                </a:solidFill>
              </a:rPr>
              <a:t>Александр Сергеевич Пушкин завершил </a:t>
            </a:r>
            <a:r>
              <a:rPr lang="ru-RU" sz="2800" dirty="0">
                <a:solidFill>
                  <a:srgbClr val="663300"/>
                </a:solidFill>
              </a:rPr>
              <a:t>длительную эволюцию языка, используя все достижения русских писателей XVIII – начала XIX века в области русского литературного языка и стилистики, совершенствуя </a:t>
            </a:r>
            <a:r>
              <a:rPr lang="ru-RU" sz="2800" dirty="0" smtClean="0">
                <a:solidFill>
                  <a:srgbClr val="663300"/>
                </a:solidFill>
              </a:rPr>
              <a:t>всё </a:t>
            </a:r>
            <a:r>
              <a:rPr lang="ru-RU" sz="2800" dirty="0">
                <a:solidFill>
                  <a:srgbClr val="663300"/>
                </a:solidFill>
              </a:rPr>
              <a:t>то, что сделали до него Ломоносов, </a:t>
            </a:r>
            <a:r>
              <a:rPr lang="ru-RU" sz="2800" dirty="0" smtClean="0">
                <a:solidFill>
                  <a:srgbClr val="663300"/>
                </a:solidFill>
              </a:rPr>
              <a:t>Карамзин и Крылов.</a:t>
            </a:r>
          </a:p>
          <a:p>
            <a:pPr indent="712788" algn="just"/>
            <a:endParaRPr lang="ru-RU" sz="2800" dirty="0">
              <a:solidFill>
                <a:srgbClr val="663300"/>
              </a:solidFill>
            </a:endParaRPr>
          </a:p>
          <a:p>
            <a:pPr indent="712788" algn="ctr"/>
            <a:r>
              <a:rPr lang="ru-RU" sz="3200" dirty="0" smtClean="0">
                <a:solidFill>
                  <a:srgbClr val="663300"/>
                </a:solidFill>
              </a:rPr>
              <a:t>Именно в день рождения такого человека мы и можем праздновать </a:t>
            </a:r>
            <a:r>
              <a:rPr lang="ru-RU" sz="3200" b="1" dirty="0" smtClean="0">
                <a:solidFill>
                  <a:srgbClr val="663300"/>
                </a:solidFill>
              </a:rPr>
              <a:t>День русского языка</a:t>
            </a:r>
            <a:r>
              <a:rPr lang="ru-RU" sz="3200" dirty="0">
                <a:solidFill>
                  <a:srgbClr val="663300"/>
                </a:solidFill>
              </a:rPr>
              <a:t>!</a:t>
            </a:r>
            <a:r>
              <a:rPr lang="ru-RU" sz="3200" dirty="0" smtClean="0">
                <a:solidFill>
                  <a:srgbClr val="663300"/>
                </a:solidFill>
              </a:rPr>
              <a:t> 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09" y="2822744"/>
            <a:ext cx="2382679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99792" y="5345563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НОВОСИБИРСК - 2023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56" y="1271188"/>
            <a:ext cx="53467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82" y="312172"/>
            <a:ext cx="4749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79" y="-489223"/>
            <a:ext cx="22796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6" y="5242963"/>
            <a:ext cx="1178212" cy="33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0004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3600" dirty="0">
                <a:solidFill>
                  <a:srgbClr val="663300"/>
                </a:solidFill>
              </a:rPr>
              <a:t>В рамках программы поддержки и развития многоязычия и культурного многообразия </a:t>
            </a:r>
            <a:r>
              <a:rPr lang="ru-RU" sz="3600" dirty="0" smtClean="0">
                <a:solidFill>
                  <a:srgbClr val="663300"/>
                </a:solidFill>
              </a:rPr>
              <a:t>с 2010 года День </a:t>
            </a:r>
            <a:r>
              <a:rPr lang="ru-RU" sz="3600" dirty="0">
                <a:solidFill>
                  <a:srgbClr val="663300"/>
                </a:solidFill>
              </a:rPr>
              <a:t>русского языка </a:t>
            </a:r>
            <a:r>
              <a:rPr lang="ru-RU" sz="3600" dirty="0" smtClean="0">
                <a:solidFill>
                  <a:srgbClr val="663300"/>
                </a:solidFill>
              </a:rPr>
              <a:t>также отмечается в ООН. </a:t>
            </a:r>
            <a:endParaRPr lang="ru-RU" sz="3600" dirty="0">
              <a:solidFill>
                <a:srgbClr val="66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928938"/>
            <a:ext cx="3657598" cy="247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07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7220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800" dirty="0" smtClean="0">
                <a:solidFill>
                  <a:srgbClr val="663300"/>
                </a:solidFill>
              </a:rPr>
              <a:t>Празднование проходит в особый день для русского человека: 6 июня родился великий русский писатель Александр Сергеевич Пушкин. </a:t>
            </a:r>
            <a:endParaRPr lang="ru-RU" sz="2800" dirty="0">
              <a:solidFill>
                <a:srgbClr val="6633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29" y="1985818"/>
            <a:ext cx="6816733" cy="3463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2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.baerle\Downloads\герб Пушкины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85732"/>
            <a:ext cx="2710084" cy="4571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214282" y="357170"/>
            <a:ext cx="56069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800" dirty="0">
                <a:solidFill>
                  <a:srgbClr val="663300"/>
                </a:solidFill>
              </a:rPr>
              <a:t>Александр </a:t>
            </a:r>
            <a:r>
              <a:rPr lang="ru-RU" sz="2800" dirty="0" smtClean="0">
                <a:solidFill>
                  <a:srgbClr val="663300"/>
                </a:solidFill>
              </a:rPr>
              <a:t>Сергеевич Пушкин </a:t>
            </a:r>
            <a:r>
              <a:rPr lang="ru-RU" sz="2800" dirty="0">
                <a:solidFill>
                  <a:srgbClr val="663300"/>
                </a:solidFill>
              </a:rPr>
              <a:t>родился в обедневшей дворянской семье 6 июня 1799 года в Москве</a:t>
            </a:r>
            <a:r>
              <a:rPr lang="ru-RU" sz="2800" dirty="0" smtClean="0">
                <a:solidFill>
                  <a:srgbClr val="663300"/>
                </a:solidFill>
              </a:rPr>
              <a:t>.</a:t>
            </a:r>
          </a:p>
          <a:p>
            <a:pPr indent="360363" algn="just"/>
            <a:r>
              <a:rPr lang="ru-RU" sz="2800" dirty="0" smtClean="0">
                <a:solidFill>
                  <a:srgbClr val="663300"/>
                </a:solidFill>
              </a:rPr>
              <a:t>Начальное </a:t>
            </a:r>
            <a:r>
              <a:rPr lang="ru-RU" sz="2800" dirty="0">
                <a:solidFill>
                  <a:srgbClr val="663300"/>
                </a:solidFill>
              </a:rPr>
              <a:t>образование Пушкин получил дома. Воспитание его ничем не отличалось от общепринятой тогда в дворянских семьях системы: родители нанимали ему </a:t>
            </a:r>
            <a:r>
              <a:rPr lang="ru-RU" sz="2800" dirty="0" smtClean="0">
                <a:solidFill>
                  <a:srgbClr val="663300"/>
                </a:solidFill>
              </a:rPr>
              <a:t>гувернёров </a:t>
            </a:r>
            <a:r>
              <a:rPr lang="ru-RU" sz="2800" dirty="0">
                <a:solidFill>
                  <a:srgbClr val="663300"/>
                </a:solidFill>
              </a:rPr>
              <a:t>и учителей из Франции, Германии, Англии, России</a:t>
            </a:r>
            <a:r>
              <a:rPr lang="ru-RU" sz="2800" dirty="0" smtClean="0">
                <a:solidFill>
                  <a:srgbClr val="663300"/>
                </a:solidFill>
              </a:rPr>
              <a:t>. </a:t>
            </a:r>
            <a:endParaRPr lang="ru-RU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8"/>
            <a:ext cx="57481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3200" dirty="0" smtClean="0">
                <a:solidFill>
                  <a:srgbClr val="663300"/>
                </a:solidFill>
              </a:rPr>
              <a:t>С </a:t>
            </a:r>
            <a:r>
              <a:rPr lang="ru-RU" sz="3200" dirty="0">
                <a:solidFill>
                  <a:srgbClr val="663300"/>
                </a:solidFill>
              </a:rPr>
              <a:t>1805 по 1810 год Пушкин проводил много времени (особенно летом) у своей бабушки в подмосковном селе Захарове. Именно бабушка наняла Арину Родионовну </a:t>
            </a:r>
            <a:r>
              <a:rPr lang="ru-RU" sz="3200" dirty="0" smtClean="0">
                <a:solidFill>
                  <a:srgbClr val="663300"/>
                </a:solidFill>
              </a:rPr>
              <a:t>Яковлеву – </a:t>
            </a:r>
            <a:r>
              <a:rPr lang="ru-RU" sz="3200" dirty="0">
                <a:solidFill>
                  <a:srgbClr val="663300"/>
                </a:solidFill>
              </a:rPr>
              <a:t>няню, которую так полюбил юный Пушкин.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00826" y="3214690"/>
            <a:ext cx="204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663300"/>
                </a:solidFill>
              </a:rPr>
              <a:t>Арина Родионовна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285732"/>
            <a:ext cx="2248331" cy="27146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857368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800" dirty="0" smtClean="0">
                <a:solidFill>
                  <a:srgbClr val="663300"/>
                </a:solidFill>
              </a:rPr>
              <a:t>Учёба </a:t>
            </a:r>
            <a:r>
              <a:rPr lang="ru-RU" sz="2800" dirty="0">
                <a:solidFill>
                  <a:srgbClr val="663300"/>
                </a:solidFill>
              </a:rPr>
              <a:t>давалась Пушкину тяжело, </a:t>
            </a:r>
            <a:r>
              <a:rPr lang="ru-RU" sz="2800" dirty="0" smtClean="0">
                <a:solidFill>
                  <a:srgbClr val="663300"/>
                </a:solidFill>
              </a:rPr>
              <a:t>однако он довольно рано начал увлекаться </a:t>
            </a:r>
            <a:r>
              <a:rPr lang="ru-RU" sz="2800" dirty="0">
                <a:solidFill>
                  <a:srgbClr val="663300"/>
                </a:solidFill>
              </a:rPr>
              <a:t>чтением</a:t>
            </a:r>
            <a:r>
              <a:rPr lang="ru-RU" sz="2800" dirty="0" smtClean="0">
                <a:solidFill>
                  <a:srgbClr val="663300"/>
                </a:solidFill>
              </a:rPr>
              <a:t>. Прочитанные </a:t>
            </a:r>
            <a:r>
              <a:rPr lang="ru-RU" sz="2800" dirty="0">
                <a:solidFill>
                  <a:srgbClr val="663300"/>
                </a:solidFill>
              </a:rPr>
              <a:t>книги вдохновляли начинающего </a:t>
            </a:r>
            <a:r>
              <a:rPr lang="ru-RU" sz="2800" dirty="0" smtClean="0">
                <a:solidFill>
                  <a:srgbClr val="663300"/>
                </a:solidFill>
              </a:rPr>
              <a:t>автора: уже </a:t>
            </a:r>
            <a:r>
              <a:rPr lang="ru-RU" sz="2800" dirty="0">
                <a:solidFill>
                  <a:srgbClr val="663300"/>
                </a:solidFill>
              </a:rPr>
              <a:t>в семь лет Пушкин сочинял на французском языке маленькие комедии, подражая Мольеру.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6" b="9648"/>
          <a:stretch/>
        </p:blipFill>
        <p:spPr bwMode="auto">
          <a:xfrm>
            <a:off x="2000232" y="214294"/>
            <a:ext cx="5143536" cy="1657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2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3124"/>
            <a:ext cx="792961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600" b="1" dirty="0">
                <a:solidFill>
                  <a:schemeClr val="accent3">
                    <a:lumMod val="50000"/>
                  </a:schemeClr>
                </a:solidFill>
              </a:rPr>
              <a:t>Это интересно!</a:t>
            </a:r>
          </a:p>
          <a:p>
            <a:pPr indent="360363" algn="just"/>
            <a:r>
              <a:rPr lang="ru-RU" sz="2600" dirty="0" smtClean="0">
                <a:solidFill>
                  <a:srgbClr val="663300"/>
                </a:solidFill>
              </a:rPr>
              <a:t>Первые </a:t>
            </a:r>
            <a:r>
              <a:rPr lang="ru-RU" sz="2600" dirty="0">
                <a:solidFill>
                  <a:srgbClr val="663300"/>
                </a:solidFill>
              </a:rPr>
              <a:t>пьесы Пушкин любил разыгрывать перед сестрой </a:t>
            </a:r>
            <a:r>
              <a:rPr lang="ru-RU" sz="2600" dirty="0" smtClean="0">
                <a:solidFill>
                  <a:srgbClr val="663300"/>
                </a:solidFill>
              </a:rPr>
              <a:t>Ольгой. </a:t>
            </a:r>
            <a:r>
              <a:rPr lang="ru-RU" sz="2600" dirty="0">
                <a:solidFill>
                  <a:srgbClr val="663300"/>
                </a:solidFill>
              </a:rPr>
              <a:t>Как-то раз </a:t>
            </a:r>
            <a:r>
              <a:rPr lang="ru-RU" sz="2600" dirty="0" smtClean="0">
                <a:solidFill>
                  <a:srgbClr val="663300"/>
                </a:solidFill>
              </a:rPr>
              <a:t>она освистала </a:t>
            </a:r>
            <a:r>
              <a:rPr lang="ru-RU" sz="2600" dirty="0">
                <a:solidFill>
                  <a:srgbClr val="663300"/>
                </a:solidFill>
              </a:rPr>
              <a:t>его пьесу «Похититель». Автор отделался от оскорбления эпиграммой на </a:t>
            </a:r>
            <a:r>
              <a:rPr lang="ru-RU" sz="2600" dirty="0" smtClean="0">
                <a:solidFill>
                  <a:srgbClr val="663300"/>
                </a:solidFill>
              </a:rPr>
              <a:t>французском:</a:t>
            </a:r>
          </a:p>
          <a:p>
            <a:pPr indent="360363" algn="just"/>
            <a:r>
              <a:rPr lang="ru-RU" sz="2800" dirty="0">
                <a:solidFill>
                  <a:srgbClr val="663300"/>
                </a:solidFill>
              </a:rPr>
              <a:t/>
            </a:r>
            <a:br>
              <a:rPr lang="ru-RU" sz="2800" dirty="0">
                <a:solidFill>
                  <a:srgbClr val="663300"/>
                </a:solidFill>
              </a:rPr>
            </a:br>
            <a:endParaRPr lang="ru-RU" sz="2800" dirty="0">
              <a:solidFill>
                <a:srgbClr val="6633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886" y="1949607"/>
            <a:ext cx="2966861" cy="3600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425452"/>
            <a:ext cx="56166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i="1" dirty="0">
                <a:solidFill>
                  <a:srgbClr val="663300"/>
                </a:solidFill>
              </a:rPr>
              <a:t>Скажите мне, почему «Похититель»</a:t>
            </a:r>
          </a:p>
          <a:p>
            <a:pPr lvl="0"/>
            <a:r>
              <a:rPr lang="ru-RU" sz="2600" i="1" dirty="0">
                <a:solidFill>
                  <a:srgbClr val="663300"/>
                </a:solidFill>
              </a:rPr>
              <a:t>Освистан партером?</a:t>
            </a:r>
          </a:p>
          <a:p>
            <a:pPr lvl="0"/>
            <a:r>
              <a:rPr lang="ru-RU" sz="2600" i="1" dirty="0">
                <a:solidFill>
                  <a:srgbClr val="663300"/>
                </a:solidFill>
              </a:rPr>
              <a:t>Увы, потому что бедный автор</a:t>
            </a:r>
          </a:p>
          <a:p>
            <a:pPr lvl="0"/>
            <a:r>
              <a:rPr lang="ru-RU" sz="2600" i="1" dirty="0">
                <a:solidFill>
                  <a:srgbClr val="663300"/>
                </a:solidFill>
              </a:rPr>
              <a:t>Похитил его у Мольера</a:t>
            </a:r>
            <a:r>
              <a:rPr lang="ru-RU" sz="2600" dirty="0">
                <a:solidFill>
                  <a:srgbClr val="66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91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4"/>
            <a:ext cx="835292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700" dirty="0">
                <a:solidFill>
                  <a:srgbClr val="663300"/>
                </a:solidFill>
              </a:rPr>
              <a:t>В 1811 году </a:t>
            </a:r>
            <a:r>
              <a:rPr lang="ru-RU" sz="2700" dirty="0" smtClean="0">
                <a:solidFill>
                  <a:srgbClr val="663300"/>
                </a:solidFill>
              </a:rPr>
              <a:t>создаётся Царскосельский лицей, и Пушкин </a:t>
            </a:r>
            <a:r>
              <a:rPr lang="ru-RU" sz="2700" dirty="0">
                <a:solidFill>
                  <a:srgbClr val="663300"/>
                </a:solidFill>
              </a:rPr>
              <a:t>оказывается </a:t>
            </a:r>
            <a:r>
              <a:rPr lang="ru-RU" sz="2700" dirty="0" smtClean="0">
                <a:solidFill>
                  <a:srgbClr val="663300"/>
                </a:solidFill>
              </a:rPr>
              <a:t>включённым </a:t>
            </a:r>
            <a:r>
              <a:rPr lang="ru-RU" sz="2700" dirty="0">
                <a:solidFill>
                  <a:srgbClr val="663300"/>
                </a:solidFill>
              </a:rPr>
              <a:t>в список его воспитанников. </a:t>
            </a:r>
            <a:endParaRPr lang="ru-RU" sz="2700" dirty="0" smtClean="0">
              <a:solidFill>
                <a:srgbClr val="663300"/>
              </a:solidFill>
            </a:endParaRPr>
          </a:p>
          <a:p>
            <a:pPr indent="360363" algn="just"/>
            <a:r>
              <a:rPr lang="ru-RU" sz="2700" dirty="0">
                <a:solidFill>
                  <a:srgbClr val="663300"/>
                </a:solidFill>
              </a:rPr>
              <a:t>Первый крупный успех ждал Пушкина в 1815 году во время зимнего переводного </a:t>
            </a:r>
            <a:r>
              <a:rPr lang="ru-RU" sz="2700" dirty="0" smtClean="0">
                <a:solidFill>
                  <a:srgbClr val="663300"/>
                </a:solidFill>
              </a:rPr>
              <a:t>экзамена: юный </a:t>
            </a:r>
            <a:r>
              <a:rPr lang="ru-RU" sz="2700" dirty="0">
                <a:solidFill>
                  <a:srgbClr val="663300"/>
                </a:solidFill>
              </a:rPr>
              <a:t>лицеист прочитал </a:t>
            </a:r>
            <a:r>
              <a:rPr lang="ru-RU" sz="2700" dirty="0" smtClean="0">
                <a:solidFill>
                  <a:srgbClr val="663300"/>
                </a:solidFill>
              </a:rPr>
              <a:t>своё </a:t>
            </a:r>
            <a:r>
              <a:rPr lang="ru-RU" sz="2700" dirty="0">
                <a:solidFill>
                  <a:srgbClr val="663300"/>
                </a:solidFill>
              </a:rPr>
              <a:t>стихотворение «Воспоминания в Царском Селе». На экзамене присутствовал Гавриил Державин, </a:t>
            </a:r>
            <a:r>
              <a:rPr lang="ru-RU" sz="2700" dirty="0" smtClean="0">
                <a:solidFill>
                  <a:srgbClr val="663300"/>
                </a:solidFill>
              </a:rPr>
              <a:t>который </a:t>
            </a:r>
            <a:r>
              <a:rPr lang="ru-RU" sz="2700" dirty="0">
                <a:solidFill>
                  <a:srgbClr val="663300"/>
                </a:solidFill>
              </a:rPr>
              <a:t>был </a:t>
            </a:r>
            <a:r>
              <a:rPr lang="ru-RU" sz="2700" dirty="0" smtClean="0">
                <a:solidFill>
                  <a:srgbClr val="663300"/>
                </a:solidFill>
              </a:rPr>
              <a:t>потрясён </a:t>
            </a:r>
            <a:r>
              <a:rPr lang="ru-RU" sz="2700" dirty="0">
                <a:solidFill>
                  <a:srgbClr val="663300"/>
                </a:solidFill>
              </a:rPr>
              <a:t>творением юного поэта. </a:t>
            </a:r>
          </a:p>
        </p:txBody>
      </p:sp>
      <p:pic>
        <p:nvPicPr>
          <p:cNvPr id="8194" name="Picture 2" descr="C:\Users\d.baerle\Downloads\Пушкин на лицейском экзамене в Царском Селе. И. Репи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7" b="12301"/>
          <a:stretch/>
        </p:blipFill>
        <p:spPr bwMode="auto">
          <a:xfrm>
            <a:off x="357158" y="4071946"/>
            <a:ext cx="5143536" cy="1452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789</Words>
  <Application>Microsoft Office PowerPoint</Application>
  <PresentationFormat>Экран (16:10)</PresentationFormat>
  <Paragraphs>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Баерле Диана Александровна</dc:creator>
  <cp:lastModifiedBy>Баерле Диана Александровна</cp:lastModifiedBy>
  <cp:revision>148</cp:revision>
  <dcterms:created xsi:type="dcterms:W3CDTF">2021-05-19T04:51:09Z</dcterms:created>
  <dcterms:modified xsi:type="dcterms:W3CDTF">2023-05-26T08:41:26Z</dcterms:modified>
</cp:coreProperties>
</file>